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40.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7" r:id="rId2"/>
    <p:sldId id="322" r:id="rId3"/>
    <p:sldId id="270" r:id="rId4"/>
    <p:sldId id="271" r:id="rId5"/>
    <p:sldId id="273" r:id="rId6"/>
    <p:sldId id="274" r:id="rId7"/>
    <p:sldId id="326" r:id="rId8"/>
    <p:sldId id="327" r:id="rId9"/>
    <p:sldId id="284" r:id="rId10"/>
    <p:sldId id="276" r:id="rId11"/>
    <p:sldId id="277" r:id="rId12"/>
    <p:sldId id="278" r:id="rId13"/>
    <p:sldId id="279" r:id="rId14"/>
    <p:sldId id="280" r:id="rId15"/>
    <p:sldId id="282" r:id="rId16"/>
    <p:sldId id="281" r:id="rId17"/>
    <p:sldId id="283" r:id="rId18"/>
    <p:sldId id="267" r:id="rId19"/>
    <p:sldId id="262" r:id="rId20"/>
    <p:sldId id="263" r:id="rId21"/>
    <p:sldId id="372" r:id="rId22"/>
    <p:sldId id="312" r:id="rId23"/>
    <p:sldId id="264" r:id="rId24"/>
    <p:sldId id="265" r:id="rId25"/>
    <p:sldId id="314" r:id="rId26"/>
    <p:sldId id="258" r:id="rId27"/>
    <p:sldId id="259" r:id="rId28"/>
    <p:sldId id="285" r:id="rId29"/>
    <p:sldId id="286" r:id="rId30"/>
    <p:sldId id="291" r:id="rId31"/>
    <p:sldId id="289" r:id="rId32"/>
    <p:sldId id="288" r:id="rId33"/>
    <p:sldId id="332" r:id="rId34"/>
    <p:sldId id="333" r:id="rId35"/>
    <p:sldId id="334" r:id="rId36"/>
    <p:sldId id="328" r:id="rId37"/>
    <p:sldId id="331" r:id="rId38"/>
    <p:sldId id="290" r:id="rId39"/>
    <p:sldId id="316" r:id="rId40"/>
    <p:sldId id="317" r:id="rId41"/>
    <p:sldId id="318" r:id="rId42"/>
    <p:sldId id="293" r:id="rId43"/>
    <p:sldId id="329" r:id="rId44"/>
    <p:sldId id="338" r:id="rId45"/>
    <p:sldId id="371" r:id="rId46"/>
    <p:sldId id="261" r:id="rId47"/>
    <p:sldId id="330" r:id="rId48"/>
    <p:sldId id="325" r:id="rId49"/>
    <p:sldId id="319" r:id="rId50"/>
    <p:sldId id="324" r:id="rId51"/>
    <p:sldId id="266"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D6D"/>
    <a:srgbClr val="F9D161"/>
    <a:srgbClr val="F49210"/>
    <a:srgbClr val="F9F5DE"/>
    <a:srgbClr val="FCC742"/>
    <a:srgbClr val="F6A232"/>
    <a:srgbClr val="FBE196"/>
    <a:srgbClr val="FDEF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8" autoAdjust="0"/>
    <p:restoredTop sz="80504" autoAdjust="0"/>
  </p:normalViewPr>
  <p:slideViewPr>
    <p:cSldViewPr>
      <p:cViewPr>
        <p:scale>
          <a:sx n="62" d="100"/>
          <a:sy n="62" d="100"/>
        </p:scale>
        <p:origin x="-1530" y="-480"/>
      </p:cViewPr>
      <p:guideLst>
        <p:guide orient="horz" pos="2208"/>
        <p:guide pos="2880"/>
      </p:guideLst>
    </p:cSldViewPr>
  </p:slideViewPr>
  <p:notesTextViewPr>
    <p:cViewPr>
      <p:scale>
        <a:sx n="1" d="1"/>
        <a:sy n="1" d="1"/>
      </p:scale>
      <p:origin x="0" y="0"/>
    </p:cViewPr>
  </p:notesTextViewPr>
  <p:sorterViewPr>
    <p:cViewPr>
      <p:scale>
        <a:sx n="66" d="100"/>
        <a:sy n="66" d="100"/>
      </p:scale>
      <p:origin x="0" y="76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Tina\My%20Documents\Downloads\Tufts%20GHG%20Inventory%20Tina-02-02-11-13-5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bisens01\Documents\Sitelines%20Data\Sightlines%20Data%20FY11.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Titan\oos$\Drinking%20Water\Break-even%20points%20for%20bottled%20water.xls" TargetMode="Externa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1" Type="http://schemas.openxmlformats.org/officeDocument/2006/relationships/oleObject" Target="file:///\\titan.tccs.tufts.edu\oos$\Office%20of%20Sustainability\Projects\Drinking%20Water\Feelings%20towards%20tap%20wat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'Total Emissions from old method'!$A$106</c:f>
              <c:strCache>
                <c:ptCount val="1"/>
                <c:pt idx="0">
                  <c:v>2010</c:v>
                </c:pt>
              </c:strCache>
            </c:strRef>
          </c:tx>
          <c:dPt>
            <c:idx val="0"/>
            <c:bubble3D val="0"/>
            <c:spPr>
              <a:solidFill>
                <a:srgbClr val="F8C73E"/>
              </a:solidFill>
            </c:spPr>
          </c:dPt>
          <c:dPt>
            <c:idx val="1"/>
            <c:bubble3D val="0"/>
            <c:spPr>
              <a:solidFill>
                <a:srgbClr val="F49210"/>
              </a:solidFill>
            </c:spPr>
          </c:dPt>
          <c:dPt>
            <c:idx val="2"/>
            <c:bubble3D val="0"/>
            <c:spPr>
              <a:solidFill>
                <a:srgbClr val="FBE197"/>
              </a:solidFill>
            </c:spPr>
          </c:dPt>
          <c:dLbls>
            <c:dLbl>
              <c:idx val="0"/>
              <c:layout>
                <c:manualLayout>
                  <c:x val="-0.15513887827128406"/>
                  <c:y val="0.18483967874392643"/>
                </c:manualLayout>
              </c:layout>
              <c:spPr/>
              <c:txPr>
                <a:bodyPr/>
                <a:lstStyle/>
                <a:p>
                  <a:pPr>
                    <a:defRPr>
                      <a:solidFill>
                        <a:srgbClr val="335D6D"/>
                      </a:solidFill>
                    </a:defRPr>
                  </a:pPr>
                  <a:endParaRPr lang="en-US"/>
                </a:p>
              </c:txPr>
              <c:showLegendKey val="0"/>
              <c:showVal val="1"/>
              <c:showCatName val="1"/>
              <c:showSerName val="0"/>
              <c:showPercent val="0"/>
              <c:showBubbleSize val="0"/>
            </c:dLbl>
            <c:dLbl>
              <c:idx val="1"/>
              <c:layout>
                <c:manualLayout>
                  <c:x val="0.24064393649822999"/>
                  <c:y val="-0.22093975725634174"/>
                </c:manualLayout>
              </c:layout>
              <c:spPr/>
              <c:txPr>
                <a:bodyPr/>
                <a:lstStyle/>
                <a:p>
                  <a:pPr>
                    <a:defRPr>
                      <a:solidFill>
                        <a:srgbClr val="335D6D"/>
                      </a:solidFill>
                    </a:defRPr>
                  </a:pPr>
                  <a:endParaRPr lang="en-US"/>
                </a:p>
              </c:txPr>
              <c:showLegendKey val="0"/>
              <c:showVal val="1"/>
              <c:showCatName val="1"/>
              <c:showSerName val="0"/>
              <c:showPercent val="0"/>
              <c:showBubbleSize val="0"/>
            </c:dLbl>
            <c:dLbl>
              <c:idx val="2"/>
              <c:layout>
                <c:manualLayout>
                  <c:x val="-0.14381724129144163"/>
                  <c:y val="2.0473216089691212E-2"/>
                </c:manualLayout>
              </c:layout>
              <c:showLegendKey val="0"/>
              <c:showVal val="1"/>
              <c:showCatName val="1"/>
              <c:showSerName val="0"/>
              <c:showPercent val="0"/>
              <c:showBubbleSize val="0"/>
            </c:dLbl>
            <c:dLbl>
              <c:idx val="3"/>
              <c:layout>
                <c:manualLayout>
                  <c:x val="0.18215100712179921"/>
                  <c:y val="2.5701189332159879E-2"/>
                </c:manualLayout>
              </c:layout>
              <c:showLegendKey val="0"/>
              <c:showVal val="1"/>
              <c:showCatName val="1"/>
              <c:showSerName val="0"/>
              <c:showPercent val="0"/>
              <c:showBubbleSize val="0"/>
            </c:dLbl>
            <c:txPr>
              <a:bodyPr/>
              <a:lstStyle/>
              <a:p>
                <a:pPr>
                  <a:defRPr>
                    <a:solidFill>
                      <a:schemeClr val="accent3">
                        <a:lumMod val="20000"/>
                        <a:lumOff val="80000"/>
                      </a:schemeClr>
                    </a:solidFill>
                  </a:defRPr>
                </a:pPr>
                <a:endParaRPr lang="en-US"/>
              </a:p>
            </c:txPr>
            <c:showLegendKey val="0"/>
            <c:showVal val="1"/>
            <c:showCatName val="1"/>
            <c:showSerName val="0"/>
            <c:showPercent val="0"/>
            <c:showBubbleSize val="0"/>
            <c:showLeaderLines val="1"/>
            <c:leaderLines>
              <c:spPr>
                <a:ln>
                  <a:solidFill>
                    <a:srgbClr val="E3CC5A">
                      <a:lumMod val="20000"/>
                      <a:lumOff val="80000"/>
                    </a:srgbClr>
                  </a:solidFill>
                </a:ln>
              </c:spPr>
            </c:leaderLines>
          </c:dLbls>
          <c:cat>
            <c:strRef>
              <c:f>'Total Emissions from old method'!$B$100:$E$100</c:f>
              <c:strCache>
                <c:ptCount val="4"/>
                <c:pt idx="0">
                  <c:v>Electricity</c:v>
                </c:pt>
                <c:pt idx="1">
                  <c:v>Heating</c:v>
                </c:pt>
                <c:pt idx="2">
                  <c:v>Transportation</c:v>
                </c:pt>
                <c:pt idx="3">
                  <c:v>Agriculture</c:v>
                </c:pt>
              </c:strCache>
            </c:strRef>
          </c:cat>
          <c:val>
            <c:numRef>
              <c:f>'Total Emissions from old method'!$B$106:$E$106</c:f>
              <c:numCache>
                <c:formatCode>0%</c:formatCode>
                <c:ptCount val="4"/>
                <c:pt idx="0">
                  <c:v>0.22145331301312876</c:v>
                </c:pt>
                <c:pt idx="1">
                  <c:v>0.74085789166813143</c:v>
                </c:pt>
                <c:pt idx="2">
                  <c:v>3.6726239751581999E-2</c:v>
                </c:pt>
                <c:pt idx="3" formatCode="0.00%">
                  <c:v>9.6255556716297991E-4</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600" b="1">
          <a:solidFill>
            <a:schemeClr val="accent3">
              <a:lumMod val="20000"/>
              <a:lumOff val="80000"/>
            </a:schemeClr>
          </a:solidFill>
          <a:latin typeface="+mj-lt"/>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600">
                <a:solidFill>
                  <a:schemeClr val="accent3">
                    <a:lumMod val="20000"/>
                    <a:lumOff val="80000"/>
                  </a:schemeClr>
                </a:solidFill>
              </a:defRPr>
            </a:pPr>
            <a:r>
              <a:rPr lang="en-US" sz="3600" dirty="0">
                <a:solidFill>
                  <a:schemeClr val="accent3">
                    <a:lumMod val="20000"/>
                    <a:lumOff val="80000"/>
                  </a:schemeClr>
                </a:solidFill>
              </a:rPr>
              <a:t>Water </a:t>
            </a:r>
            <a:r>
              <a:rPr lang="en-US" sz="3600" dirty="0" smtClean="0">
                <a:solidFill>
                  <a:schemeClr val="accent3">
                    <a:lumMod val="20000"/>
                    <a:lumOff val="80000"/>
                  </a:schemeClr>
                </a:solidFill>
              </a:rPr>
              <a:t>Consumption Per Campus</a:t>
            </a:r>
            <a:endParaRPr lang="en-US" sz="3600" dirty="0">
              <a:solidFill>
                <a:schemeClr val="accent3">
                  <a:lumMod val="20000"/>
                  <a:lumOff val="80000"/>
                </a:schemeClr>
              </a:solidFill>
            </a:endParaRPr>
          </a:p>
        </c:rich>
      </c:tx>
      <c:layout/>
      <c:overlay val="0"/>
    </c:title>
    <c:autoTitleDeleted val="0"/>
    <c:plotArea>
      <c:layout/>
      <c:barChart>
        <c:barDir val="col"/>
        <c:grouping val="clustered"/>
        <c:varyColors val="0"/>
        <c:ser>
          <c:idx val="1"/>
          <c:order val="0"/>
          <c:tx>
            <c:strRef>
              <c:f>Summary!$P$18</c:f>
              <c:strCache>
                <c:ptCount val="1"/>
                <c:pt idx="0">
                  <c:v>Grafton</c:v>
                </c:pt>
              </c:strCache>
            </c:strRef>
          </c:tx>
          <c:spPr>
            <a:solidFill>
              <a:srgbClr val="F9D161"/>
            </a:solidFill>
          </c:spPr>
          <c:invertIfNegative val="0"/>
          <c:cat>
            <c:numRef>
              <c:f>Summary!$Q$9:$V$9</c:f>
              <c:numCache>
                <c:formatCode>General</c:formatCode>
                <c:ptCount val="6"/>
                <c:pt idx="0">
                  <c:v>2006</c:v>
                </c:pt>
                <c:pt idx="1">
                  <c:v>2007</c:v>
                </c:pt>
                <c:pt idx="2">
                  <c:v>2008</c:v>
                </c:pt>
                <c:pt idx="3">
                  <c:v>2009</c:v>
                </c:pt>
                <c:pt idx="4">
                  <c:v>2010</c:v>
                </c:pt>
                <c:pt idx="5">
                  <c:v>2011</c:v>
                </c:pt>
              </c:numCache>
            </c:numRef>
          </c:cat>
          <c:val>
            <c:numRef>
              <c:f>Summary!$Q$18:$V$18</c:f>
              <c:numCache>
                <c:formatCode>General</c:formatCode>
                <c:ptCount val="6"/>
                <c:pt idx="0">
                  <c:v>7.5289999999999946</c:v>
                </c:pt>
                <c:pt idx="1">
                  <c:v>3.3249999999999997</c:v>
                </c:pt>
                <c:pt idx="2">
                  <c:v>7.2649253731343277</c:v>
                </c:pt>
                <c:pt idx="3">
                  <c:v>10.819402985074662</c:v>
                </c:pt>
                <c:pt idx="4">
                  <c:v>11.496268656716419</c:v>
                </c:pt>
                <c:pt idx="5">
                  <c:v>13.32</c:v>
                </c:pt>
              </c:numCache>
            </c:numRef>
          </c:val>
        </c:ser>
        <c:ser>
          <c:idx val="0"/>
          <c:order val="1"/>
          <c:tx>
            <c:strRef>
              <c:f>Summary!$P$17</c:f>
              <c:strCache>
                <c:ptCount val="1"/>
                <c:pt idx="0">
                  <c:v>Boston</c:v>
                </c:pt>
              </c:strCache>
            </c:strRef>
          </c:tx>
          <c:spPr>
            <a:solidFill>
              <a:srgbClr val="F49210"/>
            </a:solidFill>
          </c:spPr>
          <c:invertIfNegative val="0"/>
          <c:cat>
            <c:numRef>
              <c:f>Summary!$Q$9:$V$9</c:f>
              <c:numCache>
                <c:formatCode>General</c:formatCode>
                <c:ptCount val="6"/>
                <c:pt idx="0">
                  <c:v>2006</c:v>
                </c:pt>
                <c:pt idx="1">
                  <c:v>2007</c:v>
                </c:pt>
                <c:pt idx="2">
                  <c:v>2008</c:v>
                </c:pt>
                <c:pt idx="3">
                  <c:v>2009</c:v>
                </c:pt>
                <c:pt idx="4">
                  <c:v>2010</c:v>
                </c:pt>
                <c:pt idx="5">
                  <c:v>2011</c:v>
                </c:pt>
              </c:numCache>
            </c:numRef>
          </c:cat>
          <c:val>
            <c:numRef>
              <c:f>Summary!$Q$17:$V$17</c:f>
              <c:numCache>
                <c:formatCode>General</c:formatCode>
                <c:ptCount val="6"/>
                <c:pt idx="0">
                  <c:v>41.203090029850763</c:v>
                </c:pt>
                <c:pt idx="1">
                  <c:v>40.307611940298344</c:v>
                </c:pt>
                <c:pt idx="2">
                  <c:v>24.269196285074589</c:v>
                </c:pt>
                <c:pt idx="3">
                  <c:v>29.863033641790931</c:v>
                </c:pt>
                <c:pt idx="4">
                  <c:v>31.522412567163922</c:v>
                </c:pt>
                <c:pt idx="5">
                  <c:v>33.840364955223528</c:v>
                </c:pt>
              </c:numCache>
            </c:numRef>
          </c:val>
        </c:ser>
        <c:ser>
          <c:idx val="2"/>
          <c:order val="2"/>
          <c:tx>
            <c:strRef>
              <c:f>Summary!$P$19</c:f>
              <c:strCache>
                <c:ptCount val="1"/>
                <c:pt idx="0">
                  <c:v>Medford</c:v>
                </c:pt>
              </c:strCache>
            </c:strRef>
          </c:tx>
          <c:spPr>
            <a:solidFill>
              <a:srgbClr val="335D6D"/>
            </a:solidFill>
          </c:spPr>
          <c:invertIfNegative val="0"/>
          <c:cat>
            <c:numRef>
              <c:f>Summary!$Q$9:$V$9</c:f>
              <c:numCache>
                <c:formatCode>General</c:formatCode>
                <c:ptCount val="6"/>
                <c:pt idx="0">
                  <c:v>2006</c:v>
                </c:pt>
                <c:pt idx="1">
                  <c:v>2007</c:v>
                </c:pt>
                <c:pt idx="2">
                  <c:v>2008</c:v>
                </c:pt>
                <c:pt idx="3">
                  <c:v>2009</c:v>
                </c:pt>
                <c:pt idx="4">
                  <c:v>2010</c:v>
                </c:pt>
                <c:pt idx="5">
                  <c:v>2011</c:v>
                </c:pt>
              </c:numCache>
            </c:numRef>
          </c:cat>
          <c:val>
            <c:numRef>
              <c:f>Summary!$Q$19:$V$19</c:f>
              <c:numCache>
                <c:formatCode>General</c:formatCode>
                <c:ptCount val="6"/>
                <c:pt idx="0">
                  <c:v>55.805223880596998</c:v>
                </c:pt>
                <c:pt idx="1">
                  <c:v>76.973865671641803</c:v>
                </c:pt>
                <c:pt idx="2">
                  <c:v>110.0910447761194</c:v>
                </c:pt>
                <c:pt idx="3">
                  <c:v>80.526491343283027</c:v>
                </c:pt>
                <c:pt idx="4">
                  <c:v>76.764626865672085</c:v>
                </c:pt>
                <c:pt idx="5">
                  <c:v>78.772208955223718</c:v>
                </c:pt>
              </c:numCache>
            </c:numRef>
          </c:val>
        </c:ser>
        <c:dLbls>
          <c:showLegendKey val="0"/>
          <c:showVal val="0"/>
          <c:showCatName val="0"/>
          <c:showSerName val="0"/>
          <c:showPercent val="0"/>
          <c:showBubbleSize val="0"/>
        </c:dLbls>
        <c:gapWidth val="150"/>
        <c:axId val="28750208"/>
        <c:axId val="28752128"/>
      </c:barChart>
      <c:catAx>
        <c:axId val="28750208"/>
        <c:scaling>
          <c:orientation val="minMax"/>
        </c:scaling>
        <c:delete val="0"/>
        <c:axPos val="b"/>
        <c:title>
          <c:tx>
            <c:rich>
              <a:bodyPr/>
              <a:lstStyle/>
              <a:p>
                <a:pPr>
                  <a:defRPr sz="1400">
                    <a:solidFill>
                      <a:schemeClr val="accent3">
                        <a:lumMod val="20000"/>
                        <a:lumOff val="80000"/>
                      </a:schemeClr>
                    </a:solidFill>
                  </a:defRPr>
                </a:pPr>
                <a:r>
                  <a:rPr lang="en-US" sz="1400">
                    <a:solidFill>
                      <a:schemeClr val="accent3">
                        <a:lumMod val="20000"/>
                        <a:lumOff val="80000"/>
                      </a:schemeClr>
                    </a:solidFill>
                  </a:rPr>
                  <a:t>Fiscal Year</a:t>
                </a:r>
              </a:p>
            </c:rich>
          </c:tx>
          <c:layout/>
          <c:overlay val="0"/>
        </c:title>
        <c:numFmt formatCode="General" sourceLinked="1"/>
        <c:majorTickMark val="none"/>
        <c:minorTickMark val="none"/>
        <c:tickLblPos val="nextTo"/>
        <c:txPr>
          <a:bodyPr/>
          <a:lstStyle/>
          <a:p>
            <a:pPr>
              <a:defRPr sz="1400">
                <a:solidFill>
                  <a:schemeClr val="accent3">
                    <a:lumMod val="20000"/>
                    <a:lumOff val="80000"/>
                  </a:schemeClr>
                </a:solidFill>
              </a:defRPr>
            </a:pPr>
            <a:endParaRPr lang="en-US"/>
          </a:p>
        </c:txPr>
        <c:crossAx val="28752128"/>
        <c:crosses val="autoZero"/>
        <c:auto val="1"/>
        <c:lblAlgn val="ctr"/>
        <c:lblOffset val="100"/>
        <c:noMultiLvlLbl val="0"/>
      </c:catAx>
      <c:valAx>
        <c:axId val="28752128"/>
        <c:scaling>
          <c:orientation val="minMax"/>
        </c:scaling>
        <c:delete val="0"/>
        <c:axPos val="l"/>
        <c:majorGridlines/>
        <c:title>
          <c:tx>
            <c:rich>
              <a:bodyPr/>
              <a:lstStyle/>
              <a:p>
                <a:pPr>
                  <a:defRPr sz="1400">
                    <a:solidFill>
                      <a:schemeClr val="accent3">
                        <a:lumMod val="20000"/>
                        <a:lumOff val="80000"/>
                      </a:schemeClr>
                    </a:solidFill>
                  </a:defRPr>
                </a:pPr>
                <a:r>
                  <a:rPr lang="en-US" sz="1400">
                    <a:solidFill>
                      <a:schemeClr val="accent3">
                        <a:lumMod val="20000"/>
                        <a:lumOff val="80000"/>
                      </a:schemeClr>
                    </a:solidFill>
                  </a:rPr>
                  <a:t>Gallons x 1,000,000</a:t>
                </a:r>
              </a:p>
            </c:rich>
          </c:tx>
          <c:layout/>
          <c:overlay val="0"/>
        </c:title>
        <c:numFmt formatCode="General" sourceLinked="1"/>
        <c:majorTickMark val="out"/>
        <c:minorTickMark val="none"/>
        <c:tickLblPos val="nextTo"/>
        <c:txPr>
          <a:bodyPr/>
          <a:lstStyle/>
          <a:p>
            <a:pPr>
              <a:defRPr sz="1400">
                <a:solidFill>
                  <a:schemeClr val="accent3">
                    <a:lumMod val="20000"/>
                    <a:lumOff val="80000"/>
                  </a:schemeClr>
                </a:solidFill>
              </a:defRPr>
            </a:pPr>
            <a:endParaRPr lang="en-US"/>
          </a:p>
        </c:txPr>
        <c:crossAx val="28750208"/>
        <c:crosses val="autoZero"/>
        <c:crossBetween val="between"/>
      </c:valAx>
    </c:plotArea>
    <c:legend>
      <c:legendPos val="t"/>
      <c:layout/>
      <c:overlay val="0"/>
      <c:txPr>
        <a:bodyPr/>
        <a:lstStyle/>
        <a:p>
          <a:pPr>
            <a:defRPr sz="1800">
              <a:solidFill>
                <a:schemeClr val="accent3">
                  <a:lumMod val="20000"/>
                  <a:lumOff val="80000"/>
                </a:schemeClr>
              </a:solidFill>
            </a:defRPr>
          </a:pPr>
          <a:endParaRPr lang="en-US"/>
        </a:p>
      </c:txPr>
    </c:legend>
    <c:plotVisOnly val="1"/>
    <c:dispBlanksAs val="gap"/>
    <c:showDLblsOverMax val="0"/>
  </c:chart>
  <c:txPr>
    <a:bodyPr/>
    <a:lstStyle/>
    <a:p>
      <a:pPr>
        <a:defRPr>
          <a:latin typeface="Cambria"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Annual cost of drinking water in an average Tufts office*</a:t>
            </a:r>
          </a:p>
        </c:rich>
      </c:tx>
      <c:layout>
        <c:manualLayout>
          <c:xMode val="edge"/>
          <c:yMode val="edge"/>
          <c:x val="0.15087272506778238"/>
          <c:y val="5.4462934947050338E-2"/>
        </c:manualLayout>
      </c:layout>
      <c:overlay val="0"/>
    </c:title>
    <c:autoTitleDeleted val="0"/>
    <c:plotArea>
      <c:layout>
        <c:manualLayout>
          <c:layoutTarget val="inner"/>
          <c:xMode val="edge"/>
          <c:yMode val="edge"/>
          <c:x val="0.11451914200380126"/>
          <c:y val="0.16815428506219404"/>
          <c:w val="0.85789465109964935"/>
          <c:h val="0.65328289398607864"/>
        </c:manualLayout>
      </c:layout>
      <c:barChart>
        <c:barDir val="col"/>
        <c:grouping val="clustered"/>
        <c:varyColors val="0"/>
        <c:ser>
          <c:idx val="0"/>
          <c:order val="0"/>
          <c:invertIfNegative val="0"/>
          <c:cat>
            <c:strRef>
              <c:f>'cost comparison for 1 year'!$A$3:$E$3</c:f>
              <c:strCache>
                <c:ptCount val="5"/>
                <c:pt idx="0">
                  <c:v>Individual bottles</c:v>
                </c:pt>
                <c:pt idx="1">
                  <c:v>Poland Springs water dispenser (bottles)</c:v>
                </c:pt>
                <c:pt idx="2">
                  <c:v>Poland Springs water dispenser (filter)</c:v>
                </c:pt>
                <c:pt idx="3">
                  <c:v>Brita Filter pitcher</c:v>
                </c:pt>
                <c:pt idx="4">
                  <c:v>Tap water</c:v>
                </c:pt>
              </c:strCache>
            </c:strRef>
          </c:cat>
          <c:val>
            <c:numRef>
              <c:f>'cost comparison for 1 year'!$A$4:$E$4</c:f>
              <c:numCache>
                <c:formatCode>"$"#,##0_);[Red]\("$"#,##0\)</c:formatCode>
                <c:ptCount val="5"/>
                <c:pt idx="0">
                  <c:v>762</c:v>
                </c:pt>
                <c:pt idx="1">
                  <c:v>565</c:v>
                </c:pt>
                <c:pt idx="2">
                  <c:v>264</c:v>
                </c:pt>
                <c:pt idx="3">
                  <c:v>232</c:v>
                </c:pt>
                <c:pt idx="4" formatCode="&quot;$&quot;#,##0.00_);[Red]\(&quot;$&quot;#,##0.00\)">
                  <c:v>12.53</c:v>
                </c:pt>
              </c:numCache>
            </c:numRef>
          </c:val>
        </c:ser>
        <c:dLbls>
          <c:showLegendKey val="0"/>
          <c:showVal val="0"/>
          <c:showCatName val="0"/>
          <c:showSerName val="0"/>
          <c:showPercent val="0"/>
          <c:showBubbleSize val="0"/>
        </c:dLbls>
        <c:gapWidth val="150"/>
        <c:axId val="29002368"/>
        <c:axId val="29008256"/>
      </c:barChart>
      <c:catAx>
        <c:axId val="29002368"/>
        <c:scaling>
          <c:orientation val="minMax"/>
        </c:scaling>
        <c:delete val="0"/>
        <c:axPos val="b"/>
        <c:numFmt formatCode="General" sourceLinked="1"/>
        <c:majorTickMark val="out"/>
        <c:minorTickMark val="none"/>
        <c:tickLblPos val="nextTo"/>
        <c:crossAx val="29008256"/>
        <c:crosses val="autoZero"/>
        <c:auto val="1"/>
        <c:lblAlgn val="ctr"/>
        <c:lblOffset val="100"/>
        <c:noMultiLvlLbl val="0"/>
      </c:catAx>
      <c:valAx>
        <c:axId val="29008256"/>
        <c:scaling>
          <c:orientation val="minMax"/>
        </c:scaling>
        <c:delete val="0"/>
        <c:axPos val="l"/>
        <c:majorGridlines/>
        <c:numFmt formatCode="&quot;$&quot;#,##0_);[Red]\(&quot;$&quot;#,##0\)" sourceLinked="1"/>
        <c:majorTickMark val="out"/>
        <c:minorTickMark val="none"/>
        <c:tickLblPos val="nextTo"/>
        <c:crossAx val="29002368"/>
        <c:crosses val="autoZero"/>
        <c:crossBetween val="between"/>
      </c:valAx>
    </c:plotArea>
    <c:plotVisOnly val="1"/>
    <c:dispBlanksAs val="gap"/>
    <c:showDLblsOverMax val="0"/>
  </c:chart>
  <c:txPr>
    <a:bodyPr/>
    <a:lstStyle/>
    <a:p>
      <a:pPr>
        <a:defRPr>
          <a:latin typeface="Cambria" pitchFamily="18"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Tap Water Concerns</a:t>
            </a:r>
          </a:p>
        </c:rich>
      </c:tx>
      <c:layout>
        <c:manualLayout>
          <c:xMode val="edge"/>
          <c:yMode val="edge"/>
          <c:x val="0.36426137357830268"/>
          <c:y val="3.8759759460447192E-2"/>
        </c:manualLayout>
      </c:layout>
      <c:overlay val="1"/>
    </c:title>
    <c:autoTitleDeleted val="0"/>
    <c:plotArea>
      <c:layout>
        <c:manualLayout>
          <c:layoutTarget val="inner"/>
          <c:xMode val="edge"/>
          <c:yMode val="edge"/>
          <c:x val="0.10630313838975257"/>
          <c:y val="2.6866351324959192E-2"/>
          <c:w val="0.74751104829844983"/>
          <c:h val="0.52470154479328923"/>
        </c:manualLayout>
      </c:layout>
      <c:barChart>
        <c:barDir val="col"/>
        <c:grouping val="stacked"/>
        <c:varyColors val="0"/>
        <c:ser>
          <c:idx val="0"/>
          <c:order val="0"/>
          <c:tx>
            <c:strRef>
              <c:f>Sheet1!$B$4</c:f>
              <c:strCache>
                <c:ptCount val="1"/>
                <c:pt idx="0">
                  <c:v>Students</c:v>
                </c:pt>
              </c:strCache>
            </c:strRef>
          </c:tx>
          <c:invertIfNegative val="0"/>
          <c:cat>
            <c:strRef>
              <c:f>Sheet1!$A$5:$A$23</c:f>
              <c:strCache>
                <c:ptCount val="19"/>
                <c:pt idx="0">
                  <c:v>Will drink tap water</c:v>
                </c:pt>
                <c:pt idx="1">
                  <c:v>Will drink filtered tap water</c:v>
                </c:pt>
                <c:pt idx="2">
                  <c:v>use own bottle*</c:v>
                </c:pt>
                <c:pt idx="3">
                  <c:v>Bacteria or viruses</c:v>
                </c:pt>
                <c:pt idx="4">
                  <c:v>Lead</c:v>
                </c:pt>
                <c:pt idx="5">
                  <c:v>Other heavy metals</c:v>
                </c:pt>
                <c:pt idx="6">
                  <c:v>Worried about building’s pipes</c:v>
                </c:pt>
                <c:pt idx="7">
                  <c:v>Pharmaceuticals</c:v>
                </c:pt>
                <c:pt idx="8">
                  <c:v>Other contaminants</c:v>
                </c:pt>
                <c:pt idx="9">
                  <c:v>I don’t like the taste of tap water</c:v>
                </c:pt>
                <c:pt idx="10">
                  <c:v>Bottled water is more convenient</c:v>
                </c:pt>
                <c:pt idx="11">
                  <c:v>There is no place to fill up my reusable water bottle</c:v>
                </c:pt>
                <c:pt idx="12">
                  <c:v>I don’t want to fill up my water bottle in the bathroom</c:v>
                </c:pt>
                <c:pt idx="13">
                  <c:v>The drinking fountains/kitchens are dirty/disgusting</c:v>
                </c:pt>
                <c:pt idx="14">
                  <c:v>I want hot/cold water</c:v>
                </c:pt>
                <c:pt idx="15">
                  <c:v>Everyone else drinks bottled water</c:v>
                </c:pt>
                <c:pt idx="16">
                  <c:v>Bottled water is the only water available/no drinking fountains available (FY11) </c:v>
                </c:pt>
                <c:pt idx="17">
                  <c:v>Delay in reporting municipal water problems to public</c:v>
                </c:pt>
                <c:pt idx="18">
                  <c:v>I don't want to spend time refilling Brita pitcher</c:v>
                </c:pt>
              </c:strCache>
            </c:strRef>
          </c:cat>
          <c:val>
            <c:numRef>
              <c:f>Sheet1!$B$5:$B$23</c:f>
              <c:numCache>
                <c:formatCode>General</c:formatCode>
                <c:ptCount val="19"/>
                <c:pt idx="0">
                  <c:v>10</c:v>
                </c:pt>
                <c:pt idx="1">
                  <c:v>4</c:v>
                </c:pt>
                <c:pt idx="3">
                  <c:v>3</c:v>
                </c:pt>
                <c:pt idx="4">
                  <c:v>5</c:v>
                </c:pt>
                <c:pt idx="5">
                  <c:v>2</c:v>
                </c:pt>
                <c:pt idx="8">
                  <c:v>3</c:v>
                </c:pt>
                <c:pt idx="9">
                  <c:v>5</c:v>
                </c:pt>
                <c:pt idx="10">
                  <c:v>8</c:v>
                </c:pt>
                <c:pt idx="11">
                  <c:v>1</c:v>
                </c:pt>
                <c:pt idx="12">
                  <c:v>2</c:v>
                </c:pt>
                <c:pt idx="13">
                  <c:v>2</c:v>
                </c:pt>
              </c:numCache>
            </c:numRef>
          </c:val>
        </c:ser>
        <c:ser>
          <c:idx val="1"/>
          <c:order val="1"/>
          <c:tx>
            <c:strRef>
              <c:f>Sheet1!$C$4</c:f>
              <c:strCache>
                <c:ptCount val="1"/>
                <c:pt idx="0">
                  <c:v>Other staff</c:v>
                </c:pt>
              </c:strCache>
            </c:strRef>
          </c:tx>
          <c:invertIfNegative val="0"/>
          <c:cat>
            <c:strRef>
              <c:f>Sheet1!$A$5:$A$23</c:f>
              <c:strCache>
                <c:ptCount val="19"/>
                <c:pt idx="0">
                  <c:v>Will drink tap water</c:v>
                </c:pt>
                <c:pt idx="1">
                  <c:v>Will drink filtered tap water</c:v>
                </c:pt>
                <c:pt idx="2">
                  <c:v>use own bottle*</c:v>
                </c:pt>
                <c:pt idx="3">
                  <c:v>Bacteria or viruses</c:v>
                </c:pt>
                <c:pt idx="4">
                  <c:v>Lead</c:v>
                </c:pt>
                <c:pt idx="5">
                  <c:v>Other heavy metals</c:v>
                </c:pt>
                <c:pt idx="6">
                  <c:v>Worried about building’s pipes</c:v>
                </c:pt>
                <c:pt idx="7">
                  <c:v>Pharmaceuticals</c:v>
                </c:pt>
                <c:pt idx="8">
                  <c:v>Other contaminants</c:v>
                </c:pt>
                <c:pt idx="9">
                  <c:v>I don’t like the taste of tap water</c:v>
                </c:pt>
                <c:pt idx="10">
                  <c:v>Bottled water is more convenient</c:v>
                </c:pt>
                <c:pt idx="11">
                  <c:v>There is no place to fill up my reusable water bottle</c:v>
                </c:pt>
                <c:pt idx="12">
                  <c:v>I don’t want to fill up my water bottle in the bathroom</c:v>
                </c:pt>
                <c:pt idx="13">
                  <c:v>The drinking fountains/kitchens are dirty/disgusting</c:v>
                </c:pt>
                <c:pt idx="14">
                  <c:v>I want hot/cold water</c:v>
                </c:pt>
                <c:pt idx="15">
                  <c:v>Everyone else drinks bottled water</c:v>
                </c:pt>
                <c:pt idx="16">
                  <c:v>Bottled water is the only water available/no drinking fountains available (FY11) </c:v>
                </c:pt>
                <c:pt idx="17">
                  <c:v>Delay in reporting municipal water problems to public</c:v>
                </c:pt>
                <c:pt idx="18">
                  <c:v>I don't want to spend time refilling Brita pitcher</c:v>
                </c:pt>
              </c:strCache>
            </c:strRef>
          </c:cat>
          <c:val>
            <c:numRef>
              <c:f>Sheet1!$C$5:$C$23</c:f>
              <c:numCache>
                <c:formatCode>General</c:formatCode>
                <c:ptCount val="19"/>
                <c:pt idx="0">
                  <c:v>4</c:v>
                </c:pt>
                <c:pt idx="1">
                  <c:v>1</c:v>
                </c:pt>
                <c:pt idx="3">
                  <c:v>1</c:v>
                </c:pt>
                <c:pt idx="4">
                  <c:v>2</c:v>
                </c:pt>
                <c:pt idx="5">
                  <c:v>1</c:v>
                </c:pt>
                <c:pt idx="6">
                  <c:v>1</c:v>
                </c:pt>
                <c:pt idx="10">
                  <c:v>2</c:v>
                </c:pt>
              </c:numCache>
            </c:numRef>
          </c:val>
        </c:ser>
        <c:ser>
          <c:idx val="2"/>
          <c:order val="2"/>
          <c:tx>
            <c:strRef>
              <c:f>Sheet1!$D$4</c:f>
              <c:strCache>
                <c:ptCount val="1"/>
                <c:pt idx="0">
                  <c:v>CIS</c:v>
                </c:pt>
              </c:strCache>
            </c:strRef>
          </c:tx>
          <c:invertIfNegative val="0"/>
          <c:cat>
            <c:strRef>
              <c:f>Sheet1!$A$5:$A$23</c:f>
              <c:strCache>
                <c:ptCount val="19"/>
                <c:pt idx="0">
                  <c:v>Will drink tap water</c:v>
                </c:pt>
                <c:pt idx="1">
                  <c:v>Will drink filtered tap water</c:v>
                </c:pt>
                <c:pt idx="2">
                  <c:v>use own bottle*</c:v>
                </c:pt>
                <c:pt idx="3">
                  <c:v>Bacteria or viruses</c:v>
                </c:pt>
                <c:pt idx="4">
                  <c:v>Lead</c:v>
                </c:pt>
                <c:pt idx="5">
                  <c:v>Other heavy metals</c:v>
                </c:pt>
                <c:pt idx="6">
                  <c:v>Worried about building’s pipes</c:v>
                </c:pt>
                <c:pt idx="7">
                  <c:v>Pharmaceuticals</c:v>
                </c:pt>
                <c:pt idx="8">
                  <c:v>Other contaminants</c:v>
                </c:pt>
                <c:pt idx="9">
                  <c:v>I don’t like the taste of tap water</c:v>
                </c:pt>
                <c:pt idx="10">
                  <c:v>Bottled water is more convenient</c:v>
                </c:pt>
                <c:pt idx="11">
                  <c:v>There is no place to fill up my reusable water bottle</c:v>
                </c:pt>
                <c:pt idx="12">
                  <c:v>I don’t want to fill up my water bottle in the bathroom</c:v>
                </c:pt>
                <c:pt idx="13">
                  <c:v>The drinking fountains/kitchens are dirty/disgusting</c:v>
                </c:pt>
                <c:pt idx="14">
                  <c:v>I want hot/cold water</c:v>
                </c:pt>
                <c:pt idx="15">
                  <c:v>Everyone else drinks bottled water</c:v>
                </c:pt>
                <c:pt idx="16">
                  <c:v>Bottled water is the only water available/no drinking fountains available (FY11) </c:v>
                </c:pt>
                <c:pt idx="17">
                  <c:v>Delay in reporting municipal water problems to public</c:v>
                </c:pt>
                <c:pt idx="18">
                  <c:v>I don't want to spend time refilling Brita pitcher</c:v>
                </c:pt>
              </c:strCache>
            </c:strRef>
          </c:cat>
          <c:val>
            <c:numRef>
              <c:f>Sheet1!$D$5:$D$23</c:f>
              <c:numCache>
                <c:formatCode>General</c:formatCode>
                <c:ptCount val="19"/>
                <c:pt idx="3">
                  <c:v>3</c:v>
                </c:pt>
                <c:pt idx="4">
                  <c:v>3</c:v>
                </c:pt>
                <c:pt idx="5">
                  <c:v>5</c:v>
                </c:pt>
                <c:pt idx="8">
                  <c:v>5</c:v>
                </c:pt>
                <c:pt idx="9">
                  <c:v>1</c:v>
                </c:pt>
                <c:pt idx="10">
                  <c:v>2</c:v>
                </c:pt>
                <c:pt idx="11">
                  <c:v>4</c:v>
                </c:pt>
                <c:pt idx="13">
                  <c:v>6</c:v>
                </c:pt>
                <c:pt idx="14">
                  <c:v>3</c:v>
                </c:pt>
                <c:pt idx="16">
                  <c:v>3</c:v>
                </c:pt>
              </c:numCache>
            </c:numRef>
          </c:val>
        </c:ser>
        <c:ser>
          <c:idx val="3"/>
          <c:order val="3"/>
          <c:tx>
            <c:strRef>
              <c:f>Sheet1!$E$4</c:f>
              <c:strCache>
                <c:ptCount val="1"/>
                <c:pt idx="0">
                  <c:v>Inst. Research</c:v>
                </c:pt>
              </c:strCache>
            </c:strRef>
          </c:tx>
          <c:invertIfNegative val="0"/>
          <c:cat>
            <c:strRef>
              <c:f>Sheet1!$A$5:$A$23</c:f>
              <c:strCache>
                <c:ptCount val="19"/>
                <c:pt idx="0">
                  <c:v>Will drink tap water</c:v>
                </c:pt>
                <c:pt idx="1">
                  <c:v>Will drink filtered tap water</c:v>
                </c:pt>
                <c:pt idx="2">
                  <c:v>use own bottle*</c:v>
                </c:pt>
                <c:pt idx="3">
                  <c:v>Bacteria or viruses</c:v>
                </c:pt>
                <c:pt idx="4">
                  <c:v>Lead</c:v>
                </c:pt>
                <c:pt idx="5">
                  <c:v>Other heavy metals</c:v>
                </c:pt>
                <c:pt idx="6">
                  <c:v>Worried about building’s pipes</c:v>
                </c:pt>
                <c:pt idx="7">
                  <c:v>Pharmaceuticals</c:v>
                </c:pt>
                <c:pt idx="8">
                  <c:v>Other contaminants</c:v>
                </c:pt>
                <c:pt idx="9">
                  <c:v>I don’t like the taste of tap water</c:v>
                </c:pt>
                <c:pt idx="10">
                  <c:v>Bottled water is more convenient</c:v>
                </c:pt>
                <c:pt idx="11">
                  <c:v>There is no place to fill up my reusable water bottle</c:v>
                </c:pt>
                <c:pt idx="12">
                  <c:v>I don’t want to fill up my water bottle in the bathroom</c:v>
                </c:pt>
                <c:pt idx="13">
                  <c:v>The drinking fountains/kitchens are dirty/disgusting</c:v>
                </c:pt>
                <c:pt idx="14">
                  <c:v>I want hot/cold water</c:v>
                </c:pt>
                <c:pt idx="15">
                  <c:v>Everyone else drinks bottled water</c:v>
                </c:pt>
                <c:pt idx="16">
                  <c:v>Bottled water is the only water available/no drinking fountains available (FY11) </c:v>
                </c:pt>
                <c:pt idx="17">
                  <c:v>Delay in reporting municipal water problems to public</c:v>
                </c:pt>
                <c:pt idx="18">
                  <c:v>I don't want to spend time refilling Brita pitcher</c:v>
                </c:pt>
              </c:strCache>
            </c:strRef>
          </c:cat>
          <c:val>
            <c:numRef>
              <c:f>Sheet1!$E$5:$E$23</c:f>
              <c:numCache>
                <c:formatCode>General</c:formatCode>
                <c:ptCount val="19"/>
                <c:pt idx="0">
                  <c:v>1</c:v>
                </c:pt>
                <c:pt idx="1">
                  <c:v>1</c:v>
                </c:pt>
                <c:pt idx="3">
                  <c:v>1</c:v>
                </c:pt>
                <c:pt idx="6">
                  <c:v>1</c:v>
                </c:pt>
                <c:pt idx="7">
                  <c:v>2</c:v>
                </c:pt>
                <c:pt idx="9">
                  <c:v>3</c:v>
                </c:pt>
                <c:pt idx="10">
                  <c:v>4</c:v>
                </c:pt>
                <c:pt idx="11">
                  <c:v>2</c:v>
                </c:pt>
                <c:pt idx="13">
                  <c:v>5</c:v>
                </c:pt>
                <c:pt idx="14">
                  <c:v>7</c:v>
                </c:pt>
                <c:pt idx="17">
                  <c:v>1</c:v>
                </c:pt>
                <c:pt idx="18">
                  <c:v>6</c:v>
                </c:pt>
              </c:numCache>
            </c:numRef>
          </c:val>
        </c:ser>
        <c:ser>
          <c:idx val="4"/>
          <c:order val="4"/>
          <c:tx>
            <c:strRef>
              <c:f>Sheet1!$F$4</c:f>
              <c:strCache>
                <c:ptCount val="1"/>
                <c:pt idx="0">
                  <c:v>UA</c:v>
                </c:pt>
              </c:strCache>
            </c:strRef>
          </c:tx>
          <c:invertIfNegative val="0"/>
          <c:cat>
            <c:strRef>
              <c:f>Sheet1!$A$5:$A$23</c:f>
              <c:strCache>
                <c:ptCount val="19"/>
                <c:pt idx="0">
                  <c:v>Will drink tap water</c:v>
                </c:pt>
                <c:pt idx="1">
                  <c:v>Will drink filtered tap water</c:v>
                </c:pt>
                <c:pt idx="2">
                  <c:v>use own bottle*</c:v>
                </c:pt>
                <c:pt idx="3">
                  <c:v>Bacteria or viruses</c:v>
                </c:pt>
                <c:pt idx="4">
                  <c:v>Lead</c:v>
                </c:pt>
                <c:pt idx="5">
                  <c:v>Other heavy metals</c:v>
                </c:pt>
                <c:pt idx="6">
                  <c:v>Worried about building’s pipes</c:v>
                </c:pt>
                <c:pt idx="7">
                  <c:v>Pharmaceuticals</c:v>
                </c:pt>
                <c:pt idx="8">
                  <c:v>Other contaminants</c:v>
                </c:pt>
                <c:pt idx="9">
                  <c:v>I don’t like the taste of tap water</c:v>
                </c:pt>
                <c:pt idx="10">
                  <c:v>Bottled water is more convenient</c:v>
                </c:pt>
                <c:pt idx="11">
                  <c:v>There is no place to fill up my reusable water bottle</c:v>
                </c:pt>
                <c:pt idx="12">
                  <c:v>I don’t want to fill up my water bottle in the bathroom</c:v>
                </c:pt>
                <c:pt idx="13">
                  <c:v>The drinking fountains/kitchens are dirty/disgusting</c:v>
                </c:pt>
                <c:pt idx="14">
                  <c:v>I want hot/cold water</c:v>
                </c:pt>
                <c:pt idx="15">
                  <c:v>Everyone else drinks bottled water</c:v>
                </c:pt>
                <c:pt idx="16">
                  <c:v>Bottled water is the only water available/no drinking fountains available (FY11) </c:v>
                </c:pt>
                <c:pt idx="17">
                  <c:v>Delay in reporting municipal water problems to public</c:v>
                </c:pt>
                <c:pt idx="18">
                  <c:v>I don't want to spend time refilling Brita pitcher</c:v>
                </c:pt>
              </c:strCache>
            </c:strRef>
          </c:cat>
          <c:val>
            <c:numRef>
              <c:f>Sheet1!$F$5:$F$23</c:f>
              <c:numCache>
                <c:formatCode>General</c:formatCode>
                <c:ptCount val="19"/>
                <c:pt idx="1">
                  <c:v>1</c:v>
                </c:pt>
                <c:pt idx="4">
                  <c:v>1</c:v>
                </c:pt>
                <c:pt idx="5">
                  <c:v>1</c:v>
                </c:pt>
                <c:pt idx="10">
                  <c:v>1</c:v>
                </c:pt>
                <c:pt idx="16">
                  <c:v>1</c:v>
                </c:pt>
                <c:pt idx="17">
                  <c:v>1</c:v>
                </c:pt>
              </c:numCache>
            </c:numRef>
          </c:val>
        </c:ser>
        <c:ser>
          <c:idx val="5"/>
          <c:order val="5"/>
          <c:tx>
            <c:strRef>
              <c:f>Sheet1!$G$4</c:f>
              <c:strCache>
                <c:ptCount val="1"/>
                <c:pt idx="0">
                  <c:v>Geology</c:v>
                </c:pt>
              </c:strCache>
            </c:strRef>
          </c:tx>
          <c:invertIfNegative val="0"/>
          <c:cat>
            <c:strRef>
              <c:f>Sheet1!$A$5:$A$23</c:f>
              <c:strCache>
                <c:ptCount val="19"/>
                <c:pt idx="0">
                  <c:v>Will drink tap water</c:v>
                </c:pt>
                <c:pt idx="1">
                  <c:v>Will drink filtered tap water</c:v>
                </c:pt>
                <c:pt idx="2">
                  <c:v>use own bottle*</c:v>
                </c:pt>
                <c:pt idx="3">
                  <c:v>Bacteria or viruses</c:v>
                </c:pt>
                <c:pt idx="4">
                  <c:v>Lead</c:v>
                </c:pt>
                <c:pt idx="5">
                  <c:v>Other heavy metals</c:v>
                </c:pt>
                <c:pt idx="6">
                  <c:v>Worried about building’s pipes</c:v>
                </c:pt>
                <c:pt idx="7">
                  <c:v>Pharmaceuticals</c:v>
                </c:pt>
                <c:pt idx="8">
                  <c:v>Other contaminants</c:v>
                </c:pt>
                <c:pt idx="9">
                  <c:v>I don’t like the taste of tap water</c:v>
                </c:pt>
                <c:pt idx="10">
                  <c:v>Bottled water is more convenient</c:v>
                </c:pt>
                <c:pt idx="11">
                  <c:v>There is no place to fill up my reusable water bottle</c:v>
                </c:pt>
                <c:pt idx="12">
                  <c:v>I don’t want to fill up my water bottle in the bathroom</c:v>
                </c:pt>
                <c:pt idx="13">
                  <c:v>The drinking fountains/kitchens are dirty/disgusting</c:v>
                </c:pt>
                <c:pt idx="14">
                  <c:v>I want hot/cold water</c:v>
                </c:pt>
                <c:pt idx="15">
                  <c:v>Everyone else drinks bottled water</c:v>
                </c:pt>
                <c:pt idx="16">
                  <c:v>Bottled water is the only water available/no drinking fountains available (FY11) </c:v>
                </c:pt>
                <c:pt idx="17">
                  <c:v>Delay in reporting municipal water problems to public</c:v>
                </c:pt>
                <c:pt idx="18">
                  <c:v>I don't want to spend time refilling Brita pitcher</c:v>
                </c:pt>
              </c:strCache>
            </c:strRef>
          </c:cat>
          <c:val>
            <c:numRef>
              <c:f>Sheet1!$G$5:$G$23</c:f>
              <c:numCache>
                <c:formatCode>General</c:formatCode>
                <c:ptCount val="19"/>
                <c:pt idx="0">
                  <c:v>3</c:v>
                </c:pt>
                <c:pt idx="4">
                  <c:v>3</c:v>
                </c:pt>
                <c:pt idx="5">
                  <c:v>2</c:v>
                </c:pt>
                <c:pt idx="6">
                  <c:v>2</c:v>
                </c:pt>
                <c:pt idx="9">
                  <c:v>1</c:v>
                </c:pt>
                <c:pt idx="10">
                  <c:v>1</c:v>
                </c:pt>
                <c:pt idx="13">
                  <c:v>3</c:v>
                </c:pt>
              </c:numCache>
            </c:numRef>
          </c:val>
        </c:ser>
        <c:ser>
          <c:idx val="6"/>
          <c:order val="6"/>
          <c:tx>
            <c:strRef>
              <c:f>Sheet1!$H$4</c:f>
              <c:strCache>
                <c:ptCount val="1"/>
                <c:pt idx="0">
                  <c:v>Education</c:v>
                </c:pt>
              </c:strCache>
            </c:strRef>
          </c:tx>
          <c:invertIfNegative val="0"/>
          <c:cat>
            <c:strRef>
              <c:f>Sheet1!$A$5:$A$23</c:f>
              <c:strCache>
                <c:ptCount val="19"/>
                <c:pt idx="0">
                  <c:v>Will drink tap water</c:v>
                </c:pt>
                <c:pt idx="1">
                  <c:v>Will drink filtered tap water</c:v>
                </c:pt>
                <c:pt idx="2">
                  <c:v>use own bottle*</c:v>
                </c:pt>
                <c:pt idx="3">
                  <c:v>Bacteria or viruses</c:v>
                </c:pt>
                <c:pt idx="4">
                  <c:v>Lead</c:v>
                </c:pt>
                <c:pt idx="5">
                  <c:v>Other heavy metals</c:v>
                </c:pt>
                <c:pt idx="6">
                  <c:v>Worried about building’s pipes</c:v>
                </c:pt>
                <c:pt idx="7">
                  <c:v>Pharmaceuticals</c:v>
                </c:pt>
                <c:pt idx="8">
                  <c:v>Other contaminants</c:v>
                </c:pt>
                <c:pt idx="9">
                  <c:v>I don’t like the taste of tap water</c:v>
                </c:pt>
                <c:pt idx="10">
                  <c:v>Bottled water is more convenient</c:v>
                </c:pt>
                <c:pt idx="11">
                  <c:v>There is no place to fill up my reusable water bottle</c:v>
                </c:pt>
                <c:pt idx="12">
                  <c:v>I don’t want to fill up my water bottle in the bathroom</c:v>
                </c:pt>
                <c:pt idx="13">
                  <c:v>The drinking fountains/kitchens are dirty/disgusting</c:v>
                </c:pt>
                <c:pt idx="14">
                  <c:v>I want hot/cold water</c:v>
                </c:pt>
                <c:pt idx="15">
                  <c:v>Everyone else drinks bottled water</c:v>
                </c:pt>
                <c:pt idx="16">
                  <c:v>Bottled water is the only water available/no drinking fountains available (FY11) </c:v>
                </c:pt>
                <c:pt idx="17">
                  <c:v>Delay in reporting municipal water problems to public</c:v>
                </c:pt>
                <c:pt idx="18">
                  <c:v>I don't want to spend time refilling Brita pitcher</c:v>
                </c:pt>
              </c:strCache>
            </c:strRef>
          </c:cat>
          <c:val>
            <c:numRef>
              <c:f>Sheet1!$H$5:$H$23</c:f>
              <c:numCache>
                <c:formatCode>General</c:formatCode>
                <c:ptCount val="19"/>
                <c:pt idx="0">
                  <c:v>2</c:v>
                </c:pt>
                <c:pt idx="1">
                  <c:v>1</c:v>
                </c:pt>
                <c:pt idx="5">
                  <c:v>1</c:v>
                </c:pt>
                <c:pt idx="6">
                  <c:v>1</c:v>
                </c:pt>
                <c:pt idx="9">
                  <c:v>1</c:v>
                </c:pt>
                <c:pt idx="14">
                  <c:v>1</c:v>
                </c:pt>
                <c:pt idx="18">
                  <c:v>1</c:v>
                </c:pt>
              </c:numCache>
            </c:numRef>
          </c:val>
        </c:ser>
        <c:ser>
          <c:idx val="7"/>
          <c:order val="7"/>
          <c:tx>
            <c:strRef>
              <c:f>Sheet1!$I$4</c:f>
              <c:strCache>
                <c:ptCount val="1"/>
                <c:pt idx="0">
                  <c:v>Hirsch Health Sci Library (Judy)</c:v>
                </c:pt>
              </c:strCache>
            </c:strRef>
          </c:tx>
          <c:invertIfNegative val="0"/>
          <c:cat>
            <c:strRef>
              <c:f>Sheet1!$A$5:$A$23</c:f>
              <c:strCache>
                <c:ptCount val="19"/>
                <c:pt idx="0">
                  <c:v>Will drink tap water</c:v>
                </c:pt>
                <c:pt idx="1">
                  <c:v>Will drink filtered tap water</c:v>
                </c:pt>
                <c:pt idx="2">
                  <c:v>use own bottle*</c:v>
                </c:pt>
                <c:pt idx="3">
                  <c:v>Bacteria or viruses</c:v>
                </c:pt>
                <c:pt idx="4">
                  <c:v>Lead</c:v>
                </c:pt>
                <c:pt idx="5">
                  <c:v>Other heavy metals</c:v>
                </c:pt>
                <c:pt idx="6">
                  <c:v>Worried about building’s pipes</c:v>
                </c:pt>
                <c:pt idx="7">
                  <c:v>Pharmaceuticals</c:v>
                </c:pt>
                <c:pt idx="8">
                  <c:v>Other contaminants</c:v>
                </c:pt>
                <c:pt idx="9">
                  <c:v>I don’t like the taste of tap water</c:v>
                </c:pt>
                <c:pt idx="10">
                  <c:v>Bottled water is more convenient</c:v>
                </c:pt>
                <c:pt idx="11">
                  <c:v>There is no place to fill up my reusable water bottle</c:v>
                </c:pt>
                <c:pt idx="12">
                  <c:v>I don’t want to fill up my water bottle in the bathroom</c:v>
                </c:pt>
                <c:pt idx="13">
                  <c:v>The drinking fountains/kitchens are dirty/disgusting</c:v>
                </c:pt>
                <c:pt idx="14">
                  <c:v>I want hot/cold water</c:v>
                </c:pt>
                <c:pt idx="15">
                  <c:v>Everyone else drinks bottled water</c:v>
                </c:pt>
                <c:pt idx="16">
                  <c:v>Bottled water is the only water available/no drinking fountains available (FY11) </c:v>
                </c:pt>
                <c:pt idx="17">
                  <c:v>Delay in reporting municipal water problems to public</c:v>
                </c:pt>
                <c:pt idx="18">
                  <c:v>I don't want to spend time refilling Brita pitcher</c:v>
                </c:pt>
              </c:strCache>
            </c:strRef>
          </c:cat>
          <c:val>
            <c:numRef>
              <c:f>Sheet1!$I$5:$I$23</c:f>
              <c:numCache>
                <c:formatCode>General</c:formatCode>
                <c:ptCount val="19"/>
                <c:pt idx="1">
                  <c:v>2</c:v>
                </c:pt>
                <c:pt idx="2">
                  <c:v>1</c:v>
                </c:pt>
                <c:pt idx="3">
                  <c:v>1</c:v>
                </c:pt>
                <c:pt idx="6">
                  <c:v>1</c:v>
                </c:pt>
                <c:pt idx="9">
                  <c:v>2</c:v>
                </c:pt>
                <c:pt idx="12">
                  <c:v>1</c:v>
                </c:pt>
                <c:pt idx="13">
                  <c:v>1</c:v>
                </c:pt>
                <c:pt idx="14">
                  <c:v>1</c:v>
                </c:pt>
              </c:numCache>
            </c:numRef>
          </c:val>
        </c:ser>
        <c:ser>
          <c:idx val="8"/>
          <c:order val="8"/>
          <c:tx>
            <c:strRef>
              <c:f>Sheet1!$J$4</c:f>
              <c:strCache>
                <c:ptCount val="1"/>
                <c:pt idx="0">
                  <c:v>Hirsh Health Sci Library (Stephanie)</c:v>
                </c:pt>
              </c:strCache>
            </c:strRef>
          </c:tx>
          <c:invertIfNegative val="0"/>
          <c:cat>
            <c:strRef>
              <c:f>Sheet1!$A$5:$A$23</c:f>
              <c:strCache>
                <c:ptCount val="19"/>
                <c:pt idx="0">
                  <c:v>Will drink tap water</c:v>
                </c:pt>
                <c:pt idx="1">
                  <c:v>Will drink filtered tap water</c:v>
                </c:pt>
                <c:pt idx="2">
                  <c:v>use own bottle*</c:v>
                </c:pt>
                <c:pt idx="3">
                  <c:v>Bacteria or viruses</c:v>
                </c:pt>
                <c:pt idx="4">
                  <c:v>Lead</c:v>
                </c:pt>
                <c:pt idx="5">
                  <c:v>Other heavy metals</c:v>
                </c:pt>
                <c:pt idx="6">
                  <c:v>Worried about building’s pipes</c:v>
                </c:pt>
                <c:pt idx="7">
                  <c:v>Pharmaceuticals</c:v>
                </c:pt>
                <c:pt idx="8">
                  <c:v>Other contaminants</c:v>
                </c:pt>
                <c:pt idx="9">
                  <c:v>I don’t like the taste of tap water</c:v>
                </c:pt>
                <c:pt idx="10">
                  <c:v>Bottled water is more convenient</c:v>
                </c:pt>
                <c:pt idx="11">
                  <c:v>There is no place to fill up my reusable water bottle</c:v>
                </c:pt>
                <c:pt idx="12">
                  <c:v>I don’t want to fill up my water bottle in the bathroom</c:v>
                </c:pt>
                <c:pt idx="13">
                  <c:v>The drinking fountains/kitchens are dirty/disgusting</c:v>
                </c:pt>
                <c:pt idx="14">
                  <c:v>I want hot/cold water</c:v>
                </c:pt>
                <c:pt idx="15">
                  <c:v>Everyone else drinks bottled water</c:v>
                </c:pt>
                <c:pt idx="16">
                  <c:v>Bottled water is the only water available/no drinking fountains available (FY11) </c:v>
                </c:pt>
                <c:pt idx="17">
                  <c:v>Delay in reporting municipal water problems to public</c:v>
                </c:pt>
                <c:pt idx="18">
                  <c:v>I don't want to spend time refilling Brita pitcher</c:v>
                </c:pt>
              </c:strCache>
            </c:strRef>
          </c:cat>
          <c:val>
            <c:numRef>
              <c:f>Sheet1!$J$5:$J$23</c:f>
              <c:numCache>
                <c:formatCode>General</c:formatCode>
                <c:ptCount val="19"/>
                <c:pt idx="0">
                  <c:v>6</c:v>
                </c:pt>
                <c:pt idx="1">
                  <c:v>4</c:v>
                </c:pt>
                <c:pt idx="2">
                  <c:v>1</c:v>
                </c:pt>
                <c:pt idx="6">
                  <c:v>2</c:v>
                </c:pt>
                <c:pt idx="8">
                  <c:v>1</c:v>
                </c:pt>
                <c:pt idx="9">
                  <c:v>4</c:v>
                </c:pt>
                <c:pt idx="10">
                  <c:v>1</c:v>
                </c:pt>
                <c:pt idx="12">
                  <c:v>1</c:v>
                </c:pt>
                <c:pt idx="13">
                  <c:v>1</c:v>
                </c:pt>
                <c:pt idx="14">
                  <c:v>6</c:v>
                </c:pt>
              </c:numCache>
            </c:numRef>
          </c:val>
        </c:ser>
        <c:ser>
          <c:idx val="9"/>
          <c:order val="9"/>
          <c:tx>
            <c:strRef>
              <c:f>Sheet1!$K$4</c:f>
              <c:strCache>
                <c:ptCount val="1"/>
                <c:pt idx="0">
                  <c:v>Office of A&amp;S Dean </c:v>
                </c:pt>
              </c:strCache>
            </c:strRef>
          </c:tx>
          <c:invertIfNegative val="0"/>
          <c:cat>
            <c:strRef>
              <c:f>Sheet1!$A$5:$A$23</c:f>
              <c:strCache>
                <c:ptCount val="19"/>
                <c:pt idx="0">
                  <c:v>Will drink tap water</c:v>
                </c:pt>
                <c:pt idx="1">
                  <c:v>Will drink filtered tap water</c:v>
                </c:pt>
                <c:pt idx="2">
                  <c:v>use own bottle*</c:v>
                </c:pt>
                <c:pt idx="3">
                  <c:v>Bacteria or viruses</c:v>
                </c:pt>
                <c:pt idx="4">
                  <c:v>Lead</c:v>
                </c:pt>
                <c:pt idx="5">
                  <c:v>Other heavy metals</c:v>
                </c:pt>
                <c:pt idx="6">
                  <c:v>Worried about building’s pipes</c:v>
                </c:pt>
                <c:pt idx="7">
                  <c:v>Pharmaceuticals</c:v>
                </c:pt>
                <c:pt idx="8">
                  <c:v>Other contaminants</c:v>
                </c:pt>
                <c:pt idx="9">
                  <c:v>I don’t like the taste of tap water</c:v>
                </c:pt>
                <c:pt idx="10">
                  <c:v>Bottled water is more convenient</c:v>
                </c:pt>
                <c:pt idx="11">
                  <c:v>There is no place to fill up my reusable water bottle</c:v>
                </c:pt>
                <c:pt idx="12">
                  <c:v>I don’t want to fill up my water bottle in the bathroom</c:v>
                </c:pt>
                <c:pt idx="13">
                  <c:v>The drinking fountains/kitchens are dirty/disgusting</c:v>
                </c:pt>
                <c:pt idx="14">
                  <c:v>I want hot/cold water</c:v>
                </c:pt>
                <c:pt idx="15">
                  <c:v>Everyone else drinks bottled water</c:v>
                </c:pt>
                <c:pt idx="16">
                  <c:v>Bottled water is the only water available/no drinking fountains available (FY11) </c:v>
                </c:pt>
                <c:pt idx="17">
                  <c:v>Delay in reporting municipal water problems to public</c:v>
                </c:pt>
                <c:pt idx="18">
                  <c:v>I don't want to spend time refilling Brita pitcher</c:v>
                </c:pt>
              </c:strCache>
            </c:strRef>
          </c:cat>
          <c:val>
            <c:numRef>
              <c:f>Sheet1!$K$5:$K$23</c:f>
              <c:numCache>
                <c:formatCode>General</c:formatCode>
                <c:ptCount val="19"/>
                <c:pt idx="0">
                  <c:v>5</c:v>
                </c:pt>
                <c:pt idx="1">
                  <c:v>8</c:v>
                </c:pt>
                <c:pt idx="2">
                  <c:v>6</c:v>
                </c:pt>
                <c:pt idx="3">
                  <c:v>2</c:v>
                </c:pt>
                <c:pt idx="4">
                  <c:v>3</c:v>
                </c:pt>
                <c:pt idx="6">
                  <c:v>1</c:v>
                </c:pt>
                <c:pt idx="9">
                  <c:v>2</c:v>
                </c:pt>
                <c:pt idx="10">
                  <c:v>2</c:v>
                </c:pt>
                <c:pt idx="12">
                  <c:v>9</c:v>
                </c:pt>
                <c:pt idx="15">
                  <c:v>5</c:v>
                </c:pt>
              </c:numCache>
            </c:numRef>
          </c:val>
        </c:ser>
        <c:ser>
          <c:idx val="10"/>
          <c:order val="10"/>
          <c:tx>
            <c:strRef>
              <c:f>Sheet1!$L$4</c:f>
              <c:strCache>
                <c:ptCount val="1"/>
                <c:pt idx="0">
                  <c:v>Fletcher Admissions</c:v>
                </c:pt>
              </c:strCache>
            </c:strRef>
          </c:tx>
          <c:invertIfNegative val="0"/>
          <c:cat>
            <c:strRef>
              <c:f>Sheet1!$A$5:$A$23</c:f>
              <c:strCache>
                <c:ptCount val="19"/>
                <c:pt idx="0">
                  <c:v>Will drink tap water</c:v>
                </c:pt>
                <c:pt idx="1">
                  <c:v>Will drink filtered tap water</c:v>
                </c:pt>
                <c:pt idx="2">
                  <c:v>use own bottle*</c:v>
                </c:pt>
                <c:pt idx="3">
                  <c:v>Bacteria or viruses</c:v>
                </c:pt>
                <c:pt idx="4">
                  <c:v>Lead</c:v>
                </c:pt>
                <c:pt idx="5">
                  <c:v>Other heavy metals</c:v>
                </c:pt>
                <c:pt idx="6">
                  <c:v>Worried about building’s pipes</c:v>
                </c:pt>
                <c:pt idx="7">
                  <c:v>Pharmaceuticals</c:v>
                </c:pt>
                <c:pt idx="8">
                  <c:v>Other contaminants</c:v>
                </c:pt>
                <c:pt idx="9">
                  <c:v>I don’t like the taste of tap water</c:v>
                </c:pt>
                <c:pt idx="10">
                  <c:v>Bottled water is more convenient</c:v>
                </c:pt>
                <c:pt idx="11">
                  <c:v>There is no place to fill up my reusable water bottle</c:v>
                </c:pt>
                <c:pt idx="12">
                  <c:v>I don’t want to fill up my water bottle in the bathroom</c:v>
                </c:pt>
                <c:pt idx="13">
                  <c:v>The drinking fountains/kitchens are dirty/disgusting</c:v>
                </c:pt>
                <c:pt idx="14">
                  <c:v>I want hot/cold water</c:v>
                </c:pt>
                <c:pt idx="15">
                  <c:v>Everyone else drinks bottled water</c:v>
                </c:pt>
                <c:pt idx="16">
                  <c:v>Bottled water is the only water available/no drinking fountains available (FY11) </c:v>
                </c:pt>
                <c:pt idx="17">
                  <c:v>Delay in reporting municipal water problems to public</c:v>
                </c:pt>
                <c:pt idx="18">
                  <c:v>I don't want to spend time refilling Brita pitcher</c:v>
                </c:pt>
              </c:strCache>
            </c:strRef>
          </c:cat>
          <c:val>
            <c:numRef>
              <c:f>Sheet1!$L$5:$L$23</c:f>
              <c:numCache>
                <c:formatCode>General</c:formatCode>
                <c:ptCount val="19"/>
                <c:pt idx="0">
                  <c:v>6</c:v>
                </c:pt>
                <c:pt idx="1">
                  <c:v>4</c:v>
                </c:pt>
                <c:pt idx="2">
                  <c:v>4</c:v>
                </c:pt>
                <c:pt idx="3">
                  <c:v>1</c:v>
                </c:pt>
                <c:pt idx="6">
                  <c:v>1</c:v>
                </c:pt>
                <c:pt idx="7">
                  <c:v>2</c:v>
                </c:pt>
                <c:pt idx="9">
                  <c:v>1</c:v>
                </c:pt>
                <c:pt idx="10">
                  <c:v>1</c:v>
                </c:pt>
                <c:pt idx="12">
                  <c:v>2</c:v>
                </c:pt>
                <c:pt idx="13">
                  <c:v>1</c:v>
                </c:pt>
                <c:pt idx="14">
                  <c:v>2</c:v>
                </c:pt>
              </c:numCache>
            </c:numRef>
          </c:val>
        </c:ser>
        <c:ser>
          <c:idx val="11"/>
          <c:order val="11"/>
          <c:tx>
            <c:strRef>
              <c:f>Sheet1!$M$4</c:f>
              <c:strCache>
                <c:ptCount val="1"/>
                <c:pt idx="0">
                  <c:v>Chemistry</c:v>
                </c:pt>
              </c:strCache>
            </c:strRef>
          </c:tx>
          <c:invertIfNegative val="0"/>
          <c:cat>
            <c:strRef>
              <c:f>Sheet1!$A$5:$A$23</c:f>
              <c:strCache>
                <c:ptCount val="19"/>
                <c:pt idx="0">
                  <c:v>Will drink tap water</c:v>
                </c:pt>
                <c:pt idx="1">
                  <c:v>Will drink filtered tap water</c:v>
                </c:pt>
                <c:pt idx="2">
                  <c:v>use own bottle*</c:v>
                </c:pt>
                <c:pt idx="3">
                  <c:v>Bacteria or viruses</c:v>
                </c:pt>
                <c:pt idx="4">
                  <c:v>Lead</c:v>
                </c:pt>
                <c:pt idx="5">
                  <c:v>Other heavy metals</c:v>
                </c:pt>
                <c:pt idx="6">
                  <c:v>Worried about building’s pipes</c:v>
                </c:pt>
                <c:pt idx="7">
                  <c:v>Pharmaceuticals</c:v>
                </c:pt>
                <c:pt idx="8">
                  <c:v>Other contaminants</c:v>
                </c:pt>
                <c:pt idx="9">
                  <c:v>I don’t like the taste of tap water</c:v>
                </c:pt>
                <c:pt idx="10">
                  <c:v>Bottled water is more convenient</c:v>
                </c:pt>
                <c:pt idx="11">
                  <c:v>There is no place to fill up my reusable water bottle</c:v>
                </c:pt>
                <c:pt idx="12">
                  <c:v>I don’t want to fill up my water bottle in the bathroom</c:v>
                </c:pt>
                <c:pt idx="13">
                  <c:v>The drinking fountains/kitchens are dirty/disgusting</c:v>
                </c:pt>
                <c:pt idx="14">
                  <c:v>I want hot/cold water</c:v>
                </c:pt>
                <c:pt idx="15">
                  <c:v>Everyone else drinks bottled water</c:v>
                </c:pt>
                <c:pt idx="16">
                  <c:v>Bottled water is the only water available/no drinking fountains available (FY11) </c:v>
                </c:pt>
                <c:pt idx="17">
                  <c:v>Delay in reporting municipal water problems to public</c:v>
                </c:pt>
                <c:pt idx="18">
                  <c:v>I don't want to spend time refilling Brita pitcher</c:v>
                </c:pt>
              </c:strCache>
            </c:strRef>
          </c:cat>
          <c:val>
            <c:numRef>
              <c:f>Sheet1!$M$5:$M$23</c:f>
              <c:numCache>
                <c:formatCode>General</c:formatCode>
                <c:ptCount val="19"/>
                <c:pt idx="0">
                  <c:v>4</c:v>
                </c:pt>
                <c:pt idx="1">
                  <c:v>6</c:v>
                </c:pt>
                <c:pt idx="2">
                  <c:v>4</c:v>
                </c:pt>
                <c:pt idx="3">
                  <c:v>2</c:v>
                </c:pt>
                <c:pt idx="4">
                  <c:v>3</c:v>
                </c:pt>
                <c:pt idx="5">
                  <c:v>3</c:v>
                </c:pt>
                <c:pt idx="6">
                  <c:v>5</c:v>
                </c:pt>
                <c:pt idx="8">
                  <c:v>3</c:v>
                </c:pt>
                <c:pt idx="9">
                  <c:v>2</c:v>
                </c:pt>
                <c:pt idx="10">
                  <c:v>4</c:v>
                </c:pt>
                <c:pt idx="12">
                  <c:v>5</c:v>
                </c:pt>
                <c:pt idx="13">
                  <c:v>2</c:v>
                </c:pt>
                <c:pt idx="14">
                  <c:v>2</c:v>
                </c:pt>
                <c:pt idx="15">
                  <c:v>1</c:v>
                </c:pt>
              </c:numCache>
            </c:numRef>
          </c:val>
        </c:ser>
        <c:ser>
          <c:idx val="12"/>
          <c:order val="12"/>
          <c:tx>
            <c:strRef>
              <c:f>Sheet1!$N$4</c:f>
              <c:strCache>
                <c:ptCount val="1"/>
                <c:pt idx="0">
                  <c:v>Romance Languages </c:v>
                </c:pt>
              </c:strCache>
            </c:strRef>
          </c:tx>
          <c:invertIfNegative val="0"/>
          <c:cat>
            <c:strRef>
              <c:f>Sheet1!$A$5:$A$23</c:f>
              <c:strCache>
                <c:ptCount val="19"/>
                <c:pt idx="0">
                  <c:v>Will drink tap water</c:v>
                </c:pt>
                <c:pt idx="1">
                  <c:v>Will drink filtered tap water</c:v>
                </c:pt>
                <c:pt idx="2">
                  <c:v>use own bottle*</c:v>
                </c:pt>
                <c:pt idx="3">
                  <c:v>Bacteria or viruses</c:v>
                </c:pt>
                <c:pt idx="4">
                  <c:v>Lead</c:v>
                </c:pt>
                <c:pt idx="5">
                  <c:v>Other heavy metals</c:v>
                </c:pt>
                <c:pt idx="6">
                  <c:v>Worried about building’s pipes</c:v>
                </c:pt>
                <c:pt idx="7">
                  <c:v>Pharmaceuticals</c:v>
                </c:pt>
                <c:pt idx="8">
                  <c:v>Other contaminants</c:v>
                </c:pt>
                <c:pt idx="9">
                  <c:v>I don’t like the taste of tap water</c:v>
                </c:pt>
                <c:pt idx="10">
                  <c:v>Bottled water is more convenient</c:v>
                </c:pt>
                <c:pt idx="11">
                  <c:v>There is no place to fill up my reusable water bottle</c:v>
                </c:pt>
                <c:pt idx="12">
                  <c:v>I don’t want to fill up my water bottle in the bathroom</c:v>
                </c:pt>
                <c:pt idx="13">
                  <c:v>The drinking fountains/kitchens are dirty/disgusting</c:v>
                </c:pt>
                <c:pt idx="14">
                  <c:v>I want hot/cold water</c:v>
                </c:pt>
                <c:pt idx="15">
                  <c:v>Everyone else drinks bottled water</c:v>
                </c:pt>
                <c:pt idx="16">
                  <c:v>Bottled water is the only water available/no drinking fountains available (FY11) </c:v>
                </c:pt>
                <c:pt idx="17">
                  <c:v>Delay in reporting municipal water problems to public</c:v>
                </c:pt>
                <c:pt idx="18">
                  <c:v>I don't want to spend time refilling Brita pitcher</c:v>
                </c:pt>
              </c:strCache>
            </c:strRef>
          </c:cat>
          <c:val>
            <c:numRef>
              <c:f>Sheet1!$N$5:$N$23</c:f>
              <c:numCache>
                <c:formatCode>General</c:formatCode>
                <c:ptCount val="19"/>
                <c:pt idx="0">
                  <c:v>12</c:v>
                </c:pt>
                <c:pt idx="1">
                  <c:v>8</c:v>
                </c:pt>
                <c:pt idx="4">
                  <c:v>1</c:v>
                </c:pt>
                <c:pt idx="8">
                  <c:v>1</c:v>
                </c:pt>
                <c:pt idx="9">
                  <c:v>1</c:v>
                </c:pt>
                <c:pt idx="10">
                  <c:v>3</c:v>
                </c:pt>
                <c:pt idx="14">
                  <c:v>1</c:v>
                </c:pt>
                <c:pt idx="15">
                  <c:v>1</c:v>
                </c:pt>
              </c:numCache>
            </c:numRef>
          </c:val>
        </c:ser>
        <c:dLbls>
          <c:showLegendKey val="0"/>
          <c:showVal val="0"/>
          <c:showCatName val="0"/>
          <c:showSerName val="0"/>
          <c:showPercent val="0"/>
          <c:showBubbleSize val="0"/>
        </c:dLbls>
        <c:gapWidth val="150"/>
        <c:overlap val="100"/>
        <c:axId val="29069312"/>
        <c:axId val="29070848"/>
      </c:barChart>
      <c:catAx>
        <c:axId val="29069312"/>
        <c:scaling>
          <c:orientation val="minMax"/>
        </c:scaling>
        <c:delete val="0"/>
        <c:axPos val="b"/>
        <c:majorTickMark val="out"/>
        <c:minorTickMark val="none"/>
        <c:tickLblPos val="nextTo"/>
        <c:txPr>
          <a:bodyPr/>
          <a:lstStyle/>
          <a:p>
            <a:pPr>
              <a:defRPr sz="1400"/>
            </a:pPr>
            <a:endParaRPr lang="en-US"/>
          </a:p>
        </c:txPr>
        <c:crossAx val="29070848"/>
        <c:crosses val="autoZero"/>
        <c:auto val="1"/>
        <c:lblAlgn val="ctr"/>
        <c:lblOffset val="100"/>
        <c:noMultiLvlLbl val="0"/>
      </c:catAx>
      <c:valAx>
        <c:axId val="29070848"/>
        <c:scaling>
          <c:orientation val="minMax"/>
        </c:scaling>
        <c:delete val="0"/>
        <c:axPos val="l"/>
        <c:majorGridlines/>
        <c:title>
          <c:tx>
            <c:rich>
              <a:bodyPr rot="-5400000" vert="horz"/>
              <a:lstStyle/>
              <a:p>
                <a:pPr>
                  <a:defRPr/>
                </a:pPr>
                <a:r>
                  <a:rPr lang="en-US"/>
                  <a:t>Number of respondants</a:t>
                </a:r>
              </a:p>
            </c:rich>
          </c:tx>
          <c:layout/>
          <c:overlay val="0"/>
        </c:title>
        <c:numFmt formatCode="General" sourceLinked="1"/>
        <c:majorTickMark val="out"/>
        <c:minorTickMark val="none"/>
        <c:tickLblPos val="nextTo"/>
        <c:crossAx val="29069312"/>
        <c:crosses val="autoZero"/>
        <c:crossBetween val="between"/>
      </c:valAx>
    </c:plotArea>
    <c:legend>
      <c:legendPos val="r"/>
      <c:layout>
        <c:manualLayout>
          <c:xMode val="edge"/>
          <c:yMode val="edge"/>
          <c:x val="0.86273676727909065"/>
          <c:y val="4.3166550383733723E-2"/>
          <c:w val="0.13726327478295991"/>
          <c:h val="0.80070186127055265"/>
        </c:manualLayout>
      </c:layout>
      <c:overlay val="0"/>
      <c:txPr>
        <a:bodyPr/>
        <a:lstStyle/>
        <a:p>
          <a:pPr>
            <a:defRPr sz="1400"/>
          </a:pPr>
          <a:endParaRPr lang="en-US"/>
        </a:p>
      </c:txPr>
    </c:legend>
    <c:plotVisOnly val="1"/>
    <c:dispBlanksAs val="gap"/>
    <c:showDLblsOverMax val="0"/>
  </c:chart>
  <c:txPr>
    <a:bodyPr/>
    <a:lstStyle/>
    <a:p>
      <a:pPr>
        <a:defRPr>
          <a:solidFill>
            <a:schemeClr val="accent3">
              <a:lumMod val="20000"/>
              <a:lumOff val="80000"/>
            </a:schemeClr>
          </a:solidFill>
          <a:latin typeface="Cambria" pitchFamily="18"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Feelings towards bottled water dispensers</a:t>
            </a:r>
          </a:p>
        </c:rich>
      </c:tx>
      <c:overlay val="0"/>
    </c:title>
    <c:autoTitleDeleted val="0"/>
    <c:plotArea>
      <c:layout/>
      <c:barChart>
        <c:barDir val="bar"/>
        <c:grouping val="stacked"/>
        <c:varyColors val="0"/>
        <c:ser>
          <c:idx val="0"/>
          <c:order val="0"/>
          <c:tx>
            <c:strRef>
              <c:f>Sheet1!$B$4</c:f>
              <c:strCache>
                <c:ptCount val="1"/>
                <c:pt idx="0">
                  <c:v>Students</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Sheet1!$B$27:$B$35</c:f>
              <c:numCache>
                <c:formatCode>General</c:formatCode>
                <c:ptCount val="9"/>
              </c:numCache>
            </c:numRef>
          </c:val>
        </c:ser>
        <c:ser>
          <c:idx val="1"/>
          <c:order val="1"/>
          <c:tx>
            <c:strRef>
              <c:f>Sheet1!$C$4</c:f>
              <c:strCache>
                <c:ptCount val="1"/>
                <c:pt idx="0">
                  <c:v>Other staff</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Sheet1!$C$27:$C$35</c:f>
              <c:numCache>
                <c:formatCode>General</c:formatCode>
                <c:ptCount val="9"/>
              </c:numCache>
            </c:numRef>
          </c:val>
        </c:ser>
        <c:ser>
          <c:idx val="2"/>
          <c:order val="2"/>
          <c:tx>
            <c:strRef>
              <c:f>Sheet1!$D$4</c:f>
              <c:strCache>
                <c:ptCount val="1"/>
                <c:pt idx="0">
                  <c:v>CIS</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Sheet1!$D$27:$D$35</c:f>
              <c:numCache>
                <c:formatCode>General</c:formatCode>
                <c:ptCount val="9"/>
              </c:numCache>
            </c:numRef>
          </c:val>
        </c:ser>
        <c:ser>
          <c:idx val="3"/>
          <c:order val="3"/>
          <c:tx>
            <c:strRef>
              <c:f>Sheet1!$E$4</c:f>
              <c:strCache>
                <c:ptCount val="1"/>
                <c:pt idx="0">
                  <c:v>Inst. Research</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Sheet1!$E$27:$E$35</c:f>
              <c:numCache>
                <c:formatCode>General</c:formatCode>
                <c:ptCount val="9"/>
                <c:pt idx="4">
                  <c:v>1</c:v>
                </c:pt>
              </c:numCache>
            </c:numRef>
          </c:val>
        </c:ser>
        <c:ser>
          <c:idx val="4"/>
          <c:order val="4"/>
          <c:tx>
            <c:strRef>
              <c:f>Sheet1!$F$4</c:f>
              <c:strCache>
                <c:ptCount val="1"/>
                <c:pt idx="0">
                  <c:v>UA</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Sheet1!$F$27:$F$35</c:f>
              <c:numCache>
                <c:formatCode>General</c:formatCode>
                <c:ptCount val="9"/>
              </c:numCache>
            </c:numRef>
          </c:val>
        </c:ser>
        <c:ser>
          <c:idx val="5"/>
          <c:order val="5"/>
          <c:tx>
            <c:strRef>
              <c:f>Sheet1!$G$4</c:f>
              <c:strCache>
                <c:ptCount val="1"/>
                <c:pt idx="0">
                  <c:v>Geology</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Sheet1!$G$27:$G$35</c:f>
              <c:numCache>
                <c:formatCode>General</c:formatCode>
                <c:ptCount val="9"/>
              </c:numCache>
            </c:numRef>
          </c:val>
        </c:ser>
        <c:ser>
          <c:idx val="6"/>
          <c:order val="6"/>
          <c:tx>
            <c:strRef>
              <c:f>Sheet1!$H$4</c:f>
              <c:strCache>
                <c:ptCount val="1"/>
                <c:pt idx="0">
                  <c:v>Education</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Sheet1!$H$27:$H$35</c:f>
              <c:numCache>
                <c:formatCode>General</c:formatCode>
                <c:ptCount val="9"/>
                <c:pt idx="1">
                  <c:v>2</c:v>
                </c:pt>
                <c:pt idx="8">
                  <c:v>-1</c:v>
                </c:pt>
              </c:numCache>
            </c:numRef>
          </c:val>
        </c:ser>
        <c:ser>
          <c:idx val="7"/>
          <c:order val="7"/>
          <c:tx>
            <c:strRef>
              <c:f>Sheet1!$I$4</c:f>
              <c:strCache>
                <c:ptCount val="1"/>
                <c:pt idx="0">
                  <c:v>Hirsch Health Sci Library (Judy)</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Sheet1!$I$27:$I$35</c:f>
              <c:numCache>
                <c:formatCode>General</c:formatCode>
                <c:ptCount val="9"/>
                <c:pt idx="2">
                  <c:v>2</c:v>
                </c:pt>
              </c:numCache>
            </c:numRef>
          </c:val>
        </c:ser>
        <c:ser>
          <c:idx val="8"/>
          <c:order val="8"/>
          <c:tx>
            <c:strRef>
              <c:f>Sheet1!$J$4</c:f>
              <c:strCache>
                <c:ptCount val="1"/>
                <c:pt idx="0">
                  <c:v>Hirsh Health Sci Library (Stephanie)</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Sheet1!$J$27:$J$35</c:f>
              <c:numCache>
                <c:formatCode>General</c:formatCode>
                <c:ptCount val="9"/>
                <c:pt idx="0">
                  <c:v>1</c:v>
                </c:pt>
                <c:pt idx="1">
                  <c:v>1</c:v>
                </c:pt>
                <c:pt idx="2">
                  <c:v>6</c:v>
                </c:pt>
                <c:pt idx="4">
                  <c:v>-2</c:v>
                </c:pt>
                <c:pt idx="5">
                  <c:v>-4</c:v>
                </c:pt>
                <c:pt idx="6">
                  <c:v>-1</c:v>
                </c:pt>
                <c:pt idx="7">
                  <c:v>-3</c:v>
                </c:pt>
                <c:pt idx="8">
                  <c:v>-1</c:v>
                </c:pt>
              </c:numCache>
            </c:numRef>
          </c:val>
        </c:ser>
        <c:ser>
          <c:idx val="9"/>
          <c:order val="9"/>
          <c:tx>
            <c:strRef>
              <c:f>Sheet1!$K$4</c:f>
              <c:strCache>
                <c:ptCount val="1"/>
                <c:pt idx="0">
                  <c:v>Office of A&amp;S Dean </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Sheet1!$K$27:$K$35</c:f>
              <c:numCache>
                <c:formatCode>General</c:formatCode>
                <c:ptCount val="9"/>
                <c:pt idx="0">
                  <c:v>7</c:v>
                </c:pt>
                <c:pt idx="1">
                  <c:v>6</c:v>
                </c:pt>
                <c:pt idx="2">
                  <c:v>6</c:v>
                </c:pt>
                <c:pt idx="3">
                  <c:v>7</c:v>
                </c:pt>
                <c:pt idx="4">
                  <c:v>-3</c:v>
                </c:pt>
                <c:pt idx="5">
                  <c:v>-6</c:v>
                </c:pt>
                <c:pt idx="6">
                  <c:v>-6</c:v>
                </c:pt>
                <c:pt idx="7">
                  <c:v>-4</c:v>
                </c:pt>
              </c:numCache>
            </c:numRef>
          </c:val>
        </c:ser>
        <c:ser>
          <c:idx val="10"/>
          <c:order val="10"/>
          <c:tx>
            <c:strRef>
              <c:f>Sheet1!$L$4</c:f>
              <c:strCache>
                <c:ptCount val="1"/>
                <c:pt idx="0">
                  <c:v>Fletcher Admissions</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Sheet1!$L$27:$L$35</c:f>
              <c:numCache>
                <c:formatCode>General</c:formatCode>
                <c:ptCount val="9"/>
                <c:pt idx="0">
                  <c:v>1</c:v>
                </c:pt>
                <c:pt idx="1">
                  <c:v>2</c:v>
                </c:pt>
                <c:pt idx="2">
                  <c:v>4</c:v>
                </c:pt>
                <c:pt idx="3">
                  <c:v>1</c:v>
                </c:pt>
                <c:pt idx="4">
                  <c:v>-1</c:v>
                </c:pt>
                <c:pt idx="5">
                  <c:v>-2</c:v>
                </c:pt>
                <c:pt idx="6">
                  <c:v>-1</c:v>
                </c:pt>
                <c:pt idx="8">
                  <c:v>-1</c:v>
                </c:pt>
              </c:numCache>
            </c:numRef>
          </c:val>
        </c:ser>
        <c:ser>
          <c:idx val="11"/>
          <c:order val="11"/>
          <c:tx>
            <c:strRef>
              <c:f>Sheet1!$M$4</c:f>
              <c:strCache>
                <c:ptCount val="1"/>
                <c:pt idx="0">
                  <c:v>Chemistry</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Sheet1!$M$27:$M$35</c:f>
              <c:numCache>
                <c:formatCode>General</c:formatCode>
                <c:ptCount val="9"/>
                <c:pt idx="0">
                  <c:v>1</c:v>
                </c:pt>
                <c:pt idx="1">
                  <c:v>6</c:v>
                </c:pt>
                <c:pt idx="2">
                  <c:v>6</c:v>
                </c:pt>
                <c:pt idx="3">
                  <c:v>6</c:v>
                </c:pt>
                <c:pt idx="4">
                  <c:v>0</c:v>
                </c:pt>
                <c:pt idx="5">
                  <c:v>-5</c:v>
                </c:pt>
                <c:pt idx="6">
                  <c:v>-5</c:v>
                </c:pt>
                <c:pt idx="7">
                  <c:v>-2</c:v>
                </c:pt>
                <c:pt idx="8">
                  <c:v>-2</c:v>
                </c:pt>
              </c:numCache>
            </c:numRef>
          </c:val>
        </c:ser>
        <c:ser>
          <c:idx val="12"/>
          <c:order val="12"/>
          <c:tx>
            <c:strRef>
              <c:f>Sheet1!$N$4</c:f>
              <c:strCache>
                <c:ptCount val="1"/>
                <c:pt idx="0">
                  <c:v>Romance Languages </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Sheet1!$N$27:$N$35</c:f>
              <c:numCache>
                <c:formatCode>General</c:formatCode>
                <c:ptCount val="9"/>
                <c:pt idx="4">
                  <c:v>-12</c:v>
                </c:pt>
                <c:pt idx="5">
                  <c:v>-1</c:v>
                </c:pt>
                <c:pt idx="6">
                  <c:v>-1</c:v>
                </c:pt>
                <c:pt idx="7">
                  <c:v>-18</c:v>
                </c:pt>
              </c:numCache>
            </c:numRef>
          </c:val>
        </c:ser>
        <c:ser>
          <c:idx val="13"/>
          <c:order val="13"/>
          <c:tx>
            <c:strRef>
              <c:f>Sheet1!$O$4</c:f>
              <c:strCache>
                <c:ptCount val="1"/>
                <c:pt idx="0">
                  <c:v>ITS</c:v>
                </c:pt>
              </c:strCache>
            </c:strRef>
          </c:tx>
          <c:invertIfNegative val="0"/>
          <c:cat>
            <c:strRef>
              <c:f>Sheet1!$A$27:$A$35</c:f>
              <c:strCache>
                <c:ptCount val="9"/>
                <c:pt idx="0">
                  <c:v>I've never really thought about them</c:v>
                </c:pt>
                <c:pt idx="1">
                  <c:v>Part of every office environment</c:v>
                </c:pt>
                <c:pt idx="2">
                  <c:v>convenient</c:v>
                </c:pt>
                <c:pt idx="3">
                  <c:v>nice perk</c:v>
                </c:pt>
                <c:pt idx="4">
                  <c:v>don't like water stored in plastic</c:v>
                </c:pt>
                <c:pt idx="5">
                  <c:v>the bottles are too heavy</c:v>
                </c:pt>
                <c:pt idx="6">
                  <c:v>the bottles take up too much storage room</c:v>
                </c:pt>
                <c:pt idx="7">
                  <c:v>wasteful</c:v>
                </c:pt>
                <c:pt idx="8">
                  <c:v>unnecessary</c:v>
                </c:pt>
              </c:strCache>
            </c:strRef>
          </c:cat>
          <c:val>
            <c:numRef>
              <c:f>Sheet1!$O$27:$O$35</c:f>
              <c:numCache>
                <c:formatCode>General</c:formatCode>
                <c:ptCount val="9"/>
                <c:pt idx="0">
                  <c:v>5</c:v>
                </c:pt>
                <c:pt idx="2">
                  <c:v>7</c:v>
                </c:pt>
                <c:pt idx="5">
                  <c:v>-4</c:v>
                </c:pt>
                <c:pt idx="6">
                  <c:v>-1</c:v>
                </c:pt>
                <c:pt idx="7">
                  <c:v>-1</c:v>
                </c:pt>
                <c:pt idx="8">
                  <c:v>-1</c:v>
                </c:pt>
              </c:numCache>
            </c:numRef>
          </c:val>
        </c:ser>
        <c:dLbls>
          <c:showLegendKey val="0"/>
          <c:showVal val="0"/>
          <c:showCatName val="0"/>
          <c:showSerName val="0"/>
          <c:showPercent val="0"/>
          <c:showBubbleSize val="0"/>
        </c:dLbls>
        <c:gapWidth val="150"/>
        <c:overlap val="100"/>
        <c:axId val="29432064"/>
        <c:axId val="29446144"/>
      </c:barChart>
      <c:catAx>
        <c:axId val="29432064"/>
        <c:scaling>
          <c:orientation val="minMax"/>
        </c:scaling>
        <c:delete val="0"/>
        <c:axPos val="l"/>
        <c:majorTickMark val="out"/>
        <c:minorTickMark val="none"/>
        <c:tickLblPos val="nextTo"/>
        <c:txPr>
          <a:bodyPr rot="-540000" vert="horz" anchor="t" anchorCtr="0"/>
          <a:lstStyle/>
          <a:p>
            <a:pPr>
              <a:defRPr/>
            </a:pPr>
            <a:endParaRPr lang="en-US"/>
          </a:p>
        </c:txPr>
        <c:crossAx val="29446144"/>
        <c:crosses val="autoZero"/>
        <c:auto val="1"/>
        <c:lblAlgn val="ctr"/>
        <c:lblOffset val="100"/>
        <c:noMultiLvlLbl val="0"/>
      </c:catAx>
      <c:valAx>
        <c:axId val="29446144"/>
        <c:scaling>
          <c:orientation val="minMax"/>
        </c:scaling>
        <c:delete val="0"/>
        <c:axPos val="b"/>
        <c:majorGridlines/>
        <c:title>
          <c:tx>
            <c:rich>
              <a:bodyPr/>
              <a:lstStyle/>
              <a:p>
                <a:pPr>
                  <a:defRPr/>
                </a:pPr>
                <a:r>
                  <a:rPr lang="en-US"/>
                  <a:t>Number of Respondents</a:t>
                </a:r>
              </a:p>
            </c:rich>
          </c:tx>
          <c:overlay val="0"/>
        </c:title>
        <c:numFmt formatCode="General" sourceLinked="1"/>
        <c:majorTickMark val="out"/>
        <c:minorTickMark val="none"/>
        <c:tickLblPos val="nextTo"/>
        <c:crossAx val="29432064"/>
        <c:crossesAt val="1"/>
        <c:crossBetween val="between"/>
      </c:valAx>
    </c:plotArea>
    <c:legend>
      <c:legendPos val="r"/>
      <c:overlay val="0"/>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0.42931</cdr:x>
      <cdr:y>0.17139</cdr:y>
    </cdr:from>
    <cdr:to>
      <cdr:x>0.98276</cdr:x>
      <cdr:y>0.22952</cdr:y>
    </cdr:to>
    <cdr:sp macro="" textlink="">
      <cdr:nvSpPr>
        <cdr:cNvPr id="2" name="TextBox 1"/>
        <cdr:cNvSpPr txBox="1"/>
      </cdr:nvSpPr>
      <cdr:spPr>
        <a:xfrm xmlns:a="http://schemas.openxmlformats.org/drawingml/2006/main">
          <a:off x="2371725" y="750924"/>
          <a:ext cx="3057525" cy="2547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*assumes</a:t>
          </a:r>
          <a:r>
            <a:rPr lang="en-US" sz="1600" baseline="0" dirty="0"/>
            <a:t> 1 liter per person in a 12 person office</a:t>
          </a:r>
          <a:endParaRPr lang="en-US"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C7C886E3-5A11-4680-8233-19CE7DF530CA}" type="datetimeFigureOut">
              <a:rPr lang="en-US"/>
              <a:pPr>
                <a:defRPr/>
              </a:pPr>
              <a:t>1/28/2013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AE47A6F-9D4A-48FB-B657-A90217F01BDE}" type="slidenum">
              <a:rPr lang="en-US"/>
              <a:pPr>
                <a:defRPr/>
              </a:pPr>
              <a:t>‹#›</a:t>
            </a:fld>
            <a:endParaRPr lang="en-US"/>
          </a:p>
        </p:txBody>
      </p:sp>
    </p:spTree>
    <p:extLst>
      <p:ext uri="{BB962C8B-B14F-4D97-AF65-F5344CB8AC3E}">
        <p14:creationId xmlns:p14="http://schemas.microsoft.com/office/powerpoint/2010/main" val="2315137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ustainability.tufts.edu/?p=229"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www.cbsm.com/pages/guide/step-3:-developing-strategies/" TargetMode="External"/><Relationship Id="rId5" Type="http://schemas.openxmlformats.org/officeDocument/2006/relationships/hyperlink" Target="http://sustainability.tufts.edu/?p=198" TargetMode="External"/><Relationship Id="rId4" Type="http://schemas.openxmlformats.org/officeDocument/2006/relationships/hyperlink" Target="http://www.cultdyn.co.uk/valuesmodes.html"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rgbClr val="F9F5DE"/>
                </a:solidFill>
              </a:rPr>
              <a:t>Role description revisited – what do/don’t you like about it?</a:t>
            </a:r>
          </a:p>
          <a:p>
            <a:r>
              <a:rPr lang="en-US" dirty="0" smtClean="0">
                <a:solidFill>
                  <a:srgbClr val="F9F5DE"/>
                </a:solidFill>
              </a:rPr>
              <a:t>Introductions – how did it go?  Were people in the office excited? supportive? Indifferent?</a:t>
            </a:r>
          </a:p>
          <a:p>
            <a:r>
              <a:rPr lang="en-US" dirty="0" smtClean="0"/>
              <a:t>Hand out GOC if they are done</a:t>
            </a:r>
          </a:p>
          <a:p>
            <a:endParaRPr lang="en-US" dirty="0" smtClean="0"/>
          </a:p>
          <a:p>
            <a:r>
              <a:rPr lang="en-US" dirty="0" smtClean="0"/>
              <a:t>Tina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smtClean="0"/>
              <a:t>Working in Boston, you can easily get around on the T or commuter rail</a:t>
            </a:r>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B0AC93-33D0-45D3-BB5E-603D191764E7}" type="slidenum">
              <a:rPr lang="en-US"/>
              <a:pPr fontAlgn="base">
                <a:spcBef>
                  <a:spcPct val="0"/>
                </a:spcBef>
                <a:spcAft>
                  <a:spcPct val="0"/>
                </a:spcAft>
                <a:defRPr/>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T is less than a 5 minute walk, and you can get to South Station in 10 minutes</a:t>
            </a:r>
          </a:p>
          <a:p>
            <a:pPr eaLnBrk="1" hangingPunct="1">
              <a:spcBef>
                <a:spcPct val="0"/>
              </a:spcBef>
            </a:pPr>
            <a:r>
              <a:rPr lang="en-US" dirty="0" smtClean="0"/>
              <a:t>If you want to get some exercise and do something good for the planet, in only a 10 minute walk, you can get quite a ways in Boston – enjoy Boston Common for some relaxation or enjoy lunch at one of the many restaurants in the area.</a:t>
            </a:r>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78B46B-01E1-4CC7-9241-3870AF372E1C}" type="slidenum">
              <a:rPr lang="en-US"/>
              <a:pPr fontAlgn="base">
                <a:spcBef>
                  <a:spcPct val="0"/>
                </a:spcBef>
                <a:spcAft>
                  <a:spcPct val="0"/>
                </a:spcAft>
                <a:defRPr/>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dirty="0" smtClean="0"/>
              <a:t>How you get around your office is important, too – this poster (a prompt!) from Johns Hopkins University quickly and clearly explains why you should take the stairs instead of the elevator </a:t>
            </a:r>
          </a:p>
          <a:p>
            <a:pPr eaLnBrk="1" hangingPunct="1">
              <a:spcBef>
                <a:spcPct val="0"/>
              </a:spcBef>
            </a:pPr>
            <a:r>
              <a:rPr lang="en-US" dirty="0" smtClean="0"/>
              <a:t>Has anyone seen a similar poster in </a:t>
            </a:r>
            <a:r>
              <a:rPr lang="en-US" dirty="0" err="1" smtClean="0"/>
              <a:t>Jaharis</a:t>
            </a:r>
            <a:r>
              <a:rPr lang="en-US" dirty="0" smtClean="0"/>
              <a:t>?</a:t>
            </a:r>
          </a:p>
          <a:p>
            <a:pPr eaLnBrk="1" hangingPunct="1">
              <a:spcBef>
                <a:spcPct val="0"/>
              </a:spcBef>
              <a:buFontTx/>
              <a:buChar char="•"/>
            </a:pPr>
            <a:r>
              <a:rPr lang="en-US" dirty="0" smtClean="0"/>
              <a:t> If it’s difficult to access the stairs in your building, talk to a supervisor to see if increased access might be possible</a:t>
            </a:r>
          </a:p>
          <a:p>
            <a:pPr eaLnBrk="1" hangingPunct="1">
              <a:spcBef>
                <a:spcPct val="0"/>
              </a:spcBef>
              <a:buFontTx/>
              <a:buChar char="•"/>
            </a:pPr>
            <a:r>
              <a:rPr lang="en-US" dirty="0" smtClean="0"/>
              <a:t> a</a:t>
            </a:r>
            <a:r>
              <a:rPr lang="en-US" baseline="0" dirty="0" smtClean="0"/>
              <a:t> former EA, Heather Angstrom, did a whole project on effective prompts, so it could be useful to talk to her</a:t>
            </a:r>
            <a:endParaRPr lang="en-US" dirty="0" smtClean="0"/>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BC3F5B-B70B-4418-9F5F-15B721CD76C3}" type="slidenum">
              <a:rPr lang="en-US"/>
              <a:pPr fontAlgn="base">
                <a:spcBef>
                  <a:spcPct val="0"/>
                </a:spcBef>
                <a:spcAft>
                  <a:spcPct val="0"/>
                </a:spcAft>
                <a:defRPr/>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Tx/>
              <a:buChar char="•"/>
            </a:pPr>
            <a:r>
              <a:rPr lang="en-US" dirty="0" smtClean="0"/>
              <a:t>Videoconferencing is a great way to be more sustainable, as it lets you hold meetings virtually</a:t>
            </a:r>
          </a:p>
          <a:p>
            <a:pPr marL="628650" lvl="1" indent="-171450" eaLnBrk="1" hangingPunct="1">
              <a:spcBef>
                <a:spcPct val="0"/>
              </a:spcBef>
              <a:buFontTx/>
              <a:buChar char="•"/>
            </a:pPr>
            <a:r>
              <a:rPr lang="en-US" dirty="0" smtClean="0"/>
              <a:t>Try it out and recommend it to your colleagues</a:t>
            </a:r>
          </a:p>
          <a:p>
            <a:pPr marL="628650" lvl="1" indent="-171450" eaLnBrk="1" hangingPunct="1">
              <a:spcBef>
                <a:spcPct val="0"/>
              </a:spcBef>
              <a:buFontTx/>
              <a:buChar char="•"/>
            </a:pPr>
            <a:r>
              <a:rPr lang="en-US" dirty="0" smtClean="0"/>
              <a:t>It saves travel time and reduces environmental impact</a:t>
            </a:r>
          </a:p>
          <a:p>
            <a:pPr marL="171450" indent="-171450" eaLnBrk="1" hangingPunct="1">
              <a:spcBef>
                <a:spcPct val="0"/>
              </a:spcBef>
              <a:buFontTx/>
              <a:buChar char="•"/>
            </a:pPr>
            <a:r>
              <a:rPr lang="en-US" dirty="0" smtClean="0"/>
              <a:t>There are several videoconferencing rooms in Boston, plus 2 mobile units</a:t>
            </a:r>
          </a:p>
          <a:p>
            <a:pPr marL="171450" indent="-171450" eaLnBrk="1" hangingPunct="1">
              <a:spcBef>
                <a:spcPct val="0"/>
              </a:spcBef>
              <a:buFontTx/>
              <a:buChar char="•"/>
            </a:pPr>
            <a:r>
              <a:rPr lang="en-US" dirty="0" smtClean="0"/>
              <a:t>You can also videoconference with </a:t>
            </a:r>
            <a:r>
              <a:rPr lang="en-US" dirty="0" err="1" smtClean="0"/>
              <a:t>Movi</a:t>
            </a:r>
            <a:r>
              <a:rPr lang="en-US" dirty="0" smtClean="0"/>
              <a:t> (now Jabber), Adobe Connect, or Skype from your desk</a:t>
            </a:r>
          </a:p>
          <a:p>
            <a:pPr marL="171450" indent="-171450" eaLnBrk="1" hangingPunct="1">
              <a:spcBef>
                <a:spcPct val="0"/>
              </a:spcBef>
              <a:buFontTx/>
              <a:buChar char="•"/>
            </a:pPr>
            <a:r>
              <a:rPr lang="en-US" dirty="0" smtClean="0"/>
              <a:t>UIT is very helpful – visit their website if you need help setting up a videoconference or contact </a:t>
            </a:r>
            <a:r>
              <a:rPr lang="en-US" dirty="0" err="1" smtClean="0"/>
              <a:t>Sumirko</a:t>
            </a:r>
            <a:r>
              <a:rPr lang="en-US" dirty="0" smtClean="0"/>
              <a:t> </a:t>
            </a:r>
            <a:r>
              <a:rPr lang="en-US" dirty="0" err="1" smtClean="0"/>
              <a:t>Oei</a:t>
            </a:r>
            <a:endParaRPr lang="en-US" dirty="0" smtClean="0"/>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E6739C-98C2-412C-8A97-6DF6BF855300}" type="slidenum">
              <a:rPr lang="en-US"/>
              <a:pPr fontAlgn="base">
                <a:spcBef>
                  <a:spcPct val="0"/>
                </a:spcBef>
                <a:spcAft>
                  <a:spcPct val="0"/>
                </a:spcAft>
                <a:defRPr/>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marL="457200" indent="-457200" eaLnBrk="1" hangingPunct="1">
              <a:spcBef>
                <a:spcPct val="0"/>
              </a:spcBef>
              <a:buClr>
                <a:srgbClr val="F6A840"/>
              </a:buClr>
              <a:buFontTx/>
              <a:buChar char="•"/>
            </a:pPr>
            <a:r>
              <a:rPr lang="en-US" sz="2800" smtClean="0">
                <a:solidFill>
                  <a:srgbClr val="948A54"/>
                </a:solidFill>
              </a:rPr>
              <a:t>Walk, bike, take the T, take the bus, or carpool to and from work, as well as between campuses, and provide information on alternative transportation options in your office</a:t>
            </a:r>
          </a:p>
          <a:p>
            <a:pPr marL="914400" lvl="1" indent="-457200" eaLnBrk="1" hangingPunct="1">
              <a:spcBef>
                <a:spcPct val="0"/>
              </a:spcBef>
              <a:buClr>
                <a:srgbClr val="F6A840"/>
              </a:buClr>
              <a:buFontTx/>
              <a:buChar char="•"/>
            </a:pPr>
            <a:r>
              <a:rPr lang="en-US" sz="2800" smtClean="0">
                <a:solidFill>
                  <a:srgbClr val="948A54"/>
                </a:solidFill>
              </a:rPr>
              <a:t>Share this pamphlet/information with others </a:t>
            </a:r>
          </a:p>
          <a:p>
            <a:pPr marL="1371600" lvl="2" indent="-457200" eaLnBrk="1" hangingPunct="1">
              <a:spcBef>
                <a:spcPct val="0"/>
              </a:spcBef>
              <a:buClr>
                <a:srgbClr val="F6A840"/>
              </a:buClr>
              <a:buFontTx/>
              <a:buChar char="•"/>
            </a:pPr>
            <a:r>
              <a:rPr lang="en-US" sz="2800" smtClean="0">
                <a:solidFill>
                  <a:srgbClr val="948A54"/>
                </a:solidFill>
              </a:rPr>
              <a:t>Especially share information about incentives (ABC TMA, Tufts MBTA discount, Nuride)</a:t>
            </a:r>
          </a:p>
          <a:p>
            <a:pPr marL="914400" lvl="1" indent="-457200" eaLnBrk="1" hangingPunct="1">
              <a:spcBef>
                <a:spcPct val="0"/>
              </a:spcBef>
              <a:buClr>
                <a:srgbClr val="F6A840"/>
              </a:buClr>
              <a:buFontTx/>
              <a:buChar char="•"/>
            </a:pPr>
            <a:r>
              <a:rPr lang="en-US" sz="2800" smtClean="0">
                <a:solidFill>
                  <a:srgbClr val="948A54"/>
                </a:solidFill>
              </a:rPr>
              <a:t>Have your officemates calculate the real cost of owning a car </a:t>
            </a:r>
            <a:r>
              <a:rPr lang="en-US" smtClean="0"/>
              <a:t>http://www.commute.com/commuters/calculator </a:t>
            </a:r>
            <a:endParaRPr lang="en-US" sz="2800" smtClean="0">
              <a:solidFill>
                <a:srgbClr val="948A54"/>
              </a:solidFill>
            </a:endParaRPr>
          </a:p>
          <a:p>
            <a:pPr marL="914400" lvl="1" indent="-457200" eaLnBrk="1" hangingPunct="1">
              <a:spcBef>
                <a:spcPct val="0"/>
              </a:spcBef>
              <a:buClr>
                <a:srgbClr val="F6A840"/>
              </a:buClr>
              <a:buFontTx/>
              <a:buChar char="•"/>
            </a:pPr>
            <a:r>
              <a:rPr lang="en-US" sz="2800" smtClean="0">
                <a:solidFill>
                  <a:srgbClr val="948A54"/>
                </a:solidFill>
              </a:rPr>
              <a:t>Encourage taking the train instead of flying for places less than 250 miles away (see if you can offer a small incentive?)</a:t>
            </a:r>
          </a:p>
          <a:p>
            <a:pPr marL="914400" lvl="1" indent="-457200" eaLnBrk="1" hangingPunct="1">
              <a:spcBef>
                <a:spcPct val="0"/>
              </a:spcBef>
              <a:buClr>
                <a:srgbClr val="F6A840"/>
              </a:buClr>
              <a:buFontTx/>
              <a:buChar char="•"/>
            </a:pPr>
            <a:r>
              <a:rPr lang="en-US" sz="2800" smtClean="0">
                <a:solidFill>
                  <a:srgbClr val="948A54"/>
                </a:solidFill>
              </a:rPr>
              <a:t>Have office commuting buddies that carpool or take the bus/train together – set up a google earth map that shows where people live (first names, towns/streets) to more easily find people who leave near each other)</a:t>
            </a:r>
          </a:p>
          <a:p>
            <a:pPr marL="457200" indent="-457200" eaLnBrk="1" hangingPunct="1">
              <a:spcBef>
                <a:spcPct val="0"/>
              </a:spcBef>
              <a:buClr>
                <a:srgbClr val="F6A840"/>
              </a:buClr>
              <a:buFontTx/>
              <a:buChar char="•"/>
            </a:pPr>
            <a:r>
              <a:rPr lang="en-US" sz="2800" smtClean="0">
                <a:solidFill>
                  <a:srgbClr val="948A54"/>
                </a:solidFill>
              </a:rPr>
              <a:t>Encourage office videoconferencing instead of business travel, even between campuses </a:t>
            </a:r>
          </a:p>
          <a:p>
            <a:pPr marL="457200" indent="-457200" eaLnBrk="1" hangingPunct="1">
              <a:spcBef>
                <a:spcPct val="0"/>
              </a:spcBef>
              <a:buClr>
                <a:srgbClr val="F6A840"/>
              </a:buClr>
              <a:buFontTx/>
              <a:buChar char="•"/>
            </a:pPr>
            <a:r>
              <a:rPr lang="en-US" sz="2800" smtClean="0">
                <a:solidFill>
                  <a:srgbClr val="948A54"/>
                </a:solidFill>
              </a:rPr>
              <a:t>Take the stairs for exercise – and put up prompts like those in Jaharis to remind people of the benefits</a:t>
            </a:r>
          </a:p>
          <a:p>
            <a:pPr marL="457200" indent="-457200" eaLnBrk="1" hangingPunct="1">
              <a:spcBef>
                <a:spcPct val="0"/>
              </a:spcBef>
              <a:buClr>
                <a:srgbClr val="F6A840"/>
              </a:buClr>
              <a:buFontTx/>
              <a:buChar char="•"/>
            </a:pPr>
            <a:r>
              <a:rPr lang="en-US" sz="2800" smtClean="0">
                <a:solidFill>
                  <a:srgbClr val="948A54"/>
                </a:solidFill>
              </a:rPr>
              <a:t>Have office challenges – who can carpool the most in a month, etc.</a:t>
            </a:r>
          </a:p>
          <a:p>
            <a:pPr marL="457200" indent="-457200" eaLnBrk="1" hangingPunct="1">
              <a:spcBef>
                <a:spcPct val="0"/>
              </a:spcBef>
              <a:buClr>
                <a:srgbClr val="F6A840"/>
              </a:buClr>
              <a:buFontTx/>
              <a:buChar char="•"/>
            </a:pPr>
            <a:r>
              <a:rPr lang="en-US" sz="2800" smtClean="0">
                <a:solidFill>
                  <a:srgbClr val="948A54"/>
                </a:solidFill>
              </a:rPr>
              <a:t>Bay State Bike Week events (May 14-20, 2012) – have an “alternate commute to work week with a raffle”</a:t>
            </a:r>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6B9C38-DCD8-4069-BCA3-5906E3CEB87B}" type="slidenum">
              <a:rPr lang="en-US"/>
              <a:pPr fontAlgn="base">
                <a:spcBef>
                  <a:spcPct val="0"/>
                </a:spcBef>
                <a:spcAft>
                  <a:spcPct val="0"/>
                </a:spcAft>
                <a:defRPr/>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noFill/>
          <a:ln>
            <a:solidFill>
              <a:srgbClr val="000000"/>
            </a:solidFill>
            <a:miter lim="800000"/>
            <a:headEnd/>
            <a:tailEnd/>
          </a:ln>
        </p:spPr>
      </p:sp>
      <p:sp>
        <p:nvSpPr>
          <p:cNvPr id="107522"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While it’s always best to reduce and reuse, when we need to buy new things, it’s important to know what the most sustainable option(s) are.</a:t>
            </a:r>
          </a:p>
          <a:p>
            <a:r>
              <a:rPr lang="en-US" dirty="0" err="1" smtClean="0"/>
              <a:t>tina</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marL="168275" indent="-168275" eaLnBrk="1" hangingPunct="1">
              <a:spcBef>
                <a:spcPct val="0"/>
              </a:spcBef>
              <a:buFontTx/>
              <a:buChar char="•"/>
            </a:pPr>
            <a:r>
              <a:rPr lang="en-US" dirty="0" smtClean="0"/>
              <a:t>A lot of companies try to </a:t>
            </a:r>
            <a:r>
              <a:rPr lang="en-US" i="1" dirty="0" smtClean="0"/>
              <a:t>sound </a:t>
            </a:r>
            <a:r>
              <a:rPr lang="en-US" dirty="0" smtClean="0"/>
              <a:t>green – how do you know what’s real?</a:t>
            </a:r>
          </a:p>
          <a:p>
            <a:pPr marL="620713" lvl="1" indent="-168275" eaLnBrk="1" hangingPunct="1">
              <a:spcBef>
                <a:spcPct val="0"/>
              </a:spcBef>
              <a:buFontTx/>
              <a:buChar char="•"/>
            </a:pPr>
            <a:r>
              <a:rPr lang="en-US" dirty="0" err="1" smtClean="0"/>
              <a:t>Greenwashing</a:t>
            </a:r>
            <a:r>
              <a:rPr lang="en-US" dirty="0" smtClean="0"/>
              <a:t> describes products that use a label or description that sounds sustainable, but isn’t (company intentionally misleads a consumer)</a:t>
            </a:r>
          </a:p>
          <a:p>
            <a:pPr marL="620713" lvl="1" indent="-168275" eaLnBrk="1" hangingPunct="1">
              <a:spcBef>
                <a:spcPct val="0"/>
              </a:spcBef>
              <a:buFontTx/>
              <a:buChar char="•"/>
            </a:pPr>
            <a:r>
              <a:rPr lang="en-US" dirty="0" smtClean="0"/>
              <a:t>Number of overall </a:t>
            </a:r>
            <a:r>
              <a:rPr lang="en-US" dirty="0" err="1" smtClean="0"/>
              <a:t>greenwashing</a:t>
            </a:r>
            <a:r>
              <a:rPr lang="en-US" dirty="0" smtClean="0"/>
              <a:t> claims is declining, but a rise in vague or unfounded claims</a:t>
            </a:r>
          </a:p>
          <a:p>
            <a:pPr marL="620713" lvl="1" indent="-168275" eaLnBrk="1" hangingPunct="1">
              <a:spcBef>
                <a:spcPct val="0"/>
              </a:spcBef>
              <a:buFontTx/>
              <a:buChar char="•"/>
            </a:pPr>
            <a:r>
              <a:rPr lang="en-US" dirty="0" smtClean="0"/>
              <a:t>Legitimate standards combat </a:t>
            </a:r>
            <a:r>
              <a:rPr lang="en-US" dirty="0" err="1" smtClean="0"/>
              <a:t>greenwashing</a:t>
            </a:r>
            <a:r>
              <a:rPr lang="en-US" dirty="0" smtClean="0"/>
              <a:t>, so you need to know what to look for</a:t>
            </a:r>
          </a:p>
          <a:p>
            <a:pPr marL="168275" indent="-168275" eaLnBrk="1" hangingPunct="1">
              <a:spcBef>
                <a:spcPct val="0"/>
              </a:spcBef>
              <a:buFontTx/>
              <a:buChar char="•"/>
            </a:pPr>
            <a:r>
              <a:rPr lang="en-US" dirty="0" smtClean="0"/>
              <a:t>First party certifications (have not been tested/verified, most are marketing claims, often </a:t>
            </a:r>
            <a:r>
              <a:rPr lang="en-US" dirty="0" err="1" smtClean="0"/>
              <a:t>greenwashing</a:t>
            </a:r>
            <a:r>
              <a:rPr lang="en-US" dirty="0" smtClean="0"/>
              <a:t>)</a:t>
            </a:r>
          </a:p>
          <a:p>
            <a:pPr marL="168275" indent="-168275" eaLnBrk="1" hangingPunct="1">
              <a:spcBef>
                <a:spcPct val="0"/>
              </a:spcBef>
              <a:buFontTx/>
              <a:buChar char="•"/>
            </a:pPr>
            <a:r>
              <a:rPr lang="en-US" dirty="0" smtClean="0"/>
              <a:t>Third party certifications (a 3</a:t>
            </a:r>
            <a:r>
              <a:rPr lang="en-US" baseline="30000" dirty="0" smtClean="0"/>
              <a:t>rd</a:t>
            </a:r>
            <a:r>
              <a:rPr lang="en-US" dirty="0" smtClean="0"/>
              <a:t> party independently tests product and grants certifications, can be meaningful or </a:t>
            </a:r>
            <a:r>
              <a:rPr lang="en-US" dirty="0" err="1" smtClean="0"/>
              <a:t>greenwashing</a:t>
            </a:r>
            <a:r>
              <a:rPr lang="en-US" dirty="0" smtClean="0"/>
              <a:t>)</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C64C06-F6D2-4B8F-A519-C3DB78E11082}" type="slidenum">
              <a:rPr lang="en-US"/>
              <a:pPr fontAlgn="base">
                <a:spcBef>
                  <a:spcPct val="0"/>
                </a:spcBef>
                <a:spcAft>
                  <a:spcPct val="0"/>
                </a:spcAft>
                <a:defRPr/>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30% recycled</a:t>
            </a:r>
            <a:r>
              <a:rPr lang="en-US" baseline="0" dirty="0" smtClean="0"/>
              <a:t> content is the same price as ‘regular’ (screen shot taken 8/14/12)</a:t>
            </a:r>
          </a:p>
          <a:p>
            <a:r>
              <a:rPr lang="en-US" baseline="0" dirty="0" smtClean="0"/>
              <a:t>Also note ability to sort by Eco-Conscious and Recycled (click for box)</a:t>
            </a:r>
            <a:endParaRPr lang="en-US" dirty="0"/>
          </a:p>
        </p:txBody>
      </p:sp>
      <p:sp>
        <p:nvSpPr>
          <p:cNvPr id="4" name="Slide Number Placeholder 3"/>
          <p:cNvSpPr>
            <a:spLocks noGrp="1"/>
          </p:cNvSpPr>
          <p:nvPr>
            <p:ph type="sldNum" sz="quarter" idx="10"/>
          </p:nvPr>
        </p:nvSpPr>
        <p:spPr/>
        <p:txBody>
          <a:bodyPr/>
          <a:lstStyle/>
          <a:p>
            <a:pPr>
              <a:defRPr/>
            </a:pPr>
            <a:fld id="{3AE47A6F-9D4A-48FB-B657-A90217F01BDE}" type="slidenum">
              <a:rPr lang="en-US" smtClean="0"/>
              <a:pPr>
                <a:defRPr/>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noFill/>
          <a:ln>
            <a:solidFill>
              <a:srgbClr val="000000"/>
            </a:solidFill>
            <a:miter lim="800000"/>
            <a:headEnd/>
            <a:tailEnd/>
          </a:ln>
        </p:spPr>
      </p:sp>
      <p:sp>
        <p:nvSpPr>
          <p:cNvPr id="1126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en-US" dirty="0" err="1" smtClean="0"/>
              <a:t>GoodGuide</a:t>
            </a:r>
            <a:r>
              <a:rPr lang="en-US" dirty="0" smtClean="0"/>
              <a:t> rates products on environmental, social, and economic criteria</a:t>
            </a:r>
          </a:p>
          <a:p>
            <a:pPr eaLnBrk="1" hangingPunct="1">
              <a:buFontTx/>
              <a:buChar char="•"/>
            </a:pPr>
            <a:r>
              <a:rPr lang="en-US" dirty="0" smtClean="0"/>
              <a:t>You can download the </a:t>
            </a:r>
            <a:r>
              <a:rPr lang="en-US" dirty="0" err="1" smtClean="0"/>
              <a:t>GoodGuide</a:t>
            </a:r>
            <a:r>
              <a:rPr lang="en-US" dirty="0" smtClean="0"/>
              <a:t> Transparency Toolbar, supported by Amazon, Google, and other major retailers and search engines</a:t>
            </a:r>
          </a:p>
          <a:p>
            <a:pPr lvl="1" eaLnBrk="1" hangingPunct="1">
              <a:buFontTx/>
              <a:buChar char="•"/>
            </a:pPr>
            <a:r>
              <a:rPr lang="en-US" dirty="0" smtClean="0"/>
              <a:t>Instantly evaluates the product you choose based on your own criteria</a:t>
            </a:r>
          </a:p>
          <a:p>
            <a:pPr eaLnBrk="1" hangingPunct="1">
              <a:buFontTx/>
              <a:buChar char="•"/>
            </a:pPr>
            <a:r>
              <a:rPr lang="en-US" dirty="0" smtClean="0"/>
              <a:t>You can also download an app if you have a </a:t>
            </a:r>
            <a:r>
              <a:rPr lang="en-US" dirty="0" err="1" smtClean="0"/>
              <a:t>smartphone</a:t>
            </a:r>
            <a:r>
              <a:rPr lang="en-US" dirty="0" smtClean="0"/>
              <a:t>, that will allow you to scan product barcodes and get the information instantly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numCol="1" anchor="t" anchorCtr="0" compatLnSpc="1">
            <a:prstTxWarp prst="textNoShape">
              <a:avLst/>
            </a:prstTxWarp>
          </a:bodyPr>
          <a:lstStyle/>
          <a:p>
            <a:pPr marL="168275" indent="-168275" eaLnBrk="1" hangingPunct="1">
              <a:spcBef>
                <a:spcPct val="0"/>
              </a:spcBef>
              <a:buFontTx/>
              <a:buChar char="•"/>
            </a:pPr>
            <a:r>
              <a:rPr lang="en-US" dirty="0" smtClean="0"/>
              <a:t>FY 11, purchased 252,624 lbs paper, with 34% average recycled content </a:t>
            </a:r>
          </a:p>
          <a:p>
            <a:pPr marL="168275" indent="-168275" eaLnBrk="1" hangingPunct="1">
              <a:spcBef>
                <a:spcPct val="0"/>
              </a:spcBef>
              <a:buFontTx/>
              <a:buChar char="•"/>
            </a:pPr>
            <a:r>
              <a:rPr lang="en-US" dirty="0" smtClean="0"/>
              <a:t>Equivalent to 19 six metric ton Jumbos (we saved a whole Jumbo’s worth of paper, 12000 lbs, from FY 10)</a:t>
            </a:r>
          </a:p>
          <a:p>
            <a:pPr marL="168275" indent="-168275" eaLnBrk="1" hangingPunct="1">
              <a:spcBef>
                <a:spcPct val="0"/>
              </a:spcBef>
              <a:buFontTx/>
              <a:buChar char="•"/>
            </a:pPr>
            <a:r>
              <a:rPr lang="en-US" dirty="0" smtClean="0"/>
              <a:t>Buying recycled content vs. virgin paper saved 1113 trees, and the equivalent energy needed to provide electricity to 8.8 US homes for a year</a:t>
            </a:r>
          </a:p>
          <a:p>
            <a:pPr marL="168275" indent="-168275" eaLnBrk="1" hangingPunct="1">
              <a:spcBef>
                <a:spcPct val="0"/>
              </a:spcBef>
              <a:buFontTx/>
              <a:buChar char="•"/>
            </a:pPr>
            <a:r>
              <a:rPr lang="en-US" dirty="0" smtClean="0"/>
              <a:t>When buying paper in your office, strive for 100% recycled or FSC-certified paper.  </a:t>
            </a:r>
          </a:p>
          <a:p>
            <a:pPr marL="168275" indent="-168275" eaLnBrk="1" hangingPunct="1">
              <a:spcBef>
                <a:spcPct val="0"/>
              </a:spcBef>
              <a:buFontTx/>
              <a:buChar char="•"/>
            </a:pPr>
            <a:endParaRPr lang="en-US" dirty="0" smtClean="0"/>
          </a:p>
          <a:p>
            <a:pPr marL="168275" indent="-168275" eaLnBrk="1" hangingPunct="1">
              <a:spcBef>
                <a:spcPct val="0"/>
              </a:spcBef>
              <a:buFontTx/>
              <a:buChar char="•"/>
            </a:pPr>
            <a:r>
              <a:rPr lang="en-US" dirty="0" err="1" smtClean="0"/>
              <a:t>dani</a:t>
            </a:r>
            <a:endParaRPr lang="en-US" dirty="0" smtClean="0"/>
          </a:p>
        </p:txBody>
      </p:sp>
      <p:sp>
        <p:nvSpPr>
          <p:cNvPr id="1013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55E8FF-0136-4E63-A6FC-5C1E2F088624}" type="slidenum">
              <a:rPr lang="en-US"/>
              <a:pPr fontAlgn="base">
                <a:spcBef>
                  <a:spcPct val="0"/>
                </a:spcBef>
                <a:spcAft>
                  <a:spcPct val="0"/>
                </a:spcAft>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For all 3 Tufts campuses, transportation accounts for only 4% of emissions – but in the US as a whole, transportation accounts for 27% of emissions</a:t>
            </a:r>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0E0499-3A19-41B7-834A-06BE7FD69DB8}" type="slidenum">
              <a:rPr lang="en-US"/>
              <a:pPr fontAlgn="base">
                <a:spcBef>
                  <a:spcPct val="0"/>
                </a:spcBef>
                <a:spcAft>
                  <a:spcPct val="0"/>
                </a:spcAft>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smtClean="0"/>
              <a:t>Reduce and reuse first – it’s best to avoid purchasing new things</a:t>
            </a:r>
          </a:p>
          <a:p>
            <a:pPr eaLnBrk="1" hangingPunct="1">
              <a:spcBef>
                <a:spcPct val="0"/>
              </a:spcBef>
              <a:buFontTx/>
              <a:buChar char="•"/>
            </a:pPr>
            <a:r>
              <a:rPr lang="en-US" dirty="0" smtClean="0"/>
              <a:t>When</a:t>
            </a:r>
            <a:r>
              <a:rPr lang="en-US" baseline="0" dirty="0" smtClean="0"/>
              <a:t> you buy, buy sustainable</a:t>
            </a:r>
          </a:p>
          <a:p>
            <a:pPr lvl="1" eaLnBrk="1" hangingPunct="1">
              <a:spcBef>
                <a:spcPct val="0"/>
              </a:spcBef>
              <a:buFontTx/>
              <a:buChar char="•"/>
            </a:pPr>
            <a:r>
              <a:rPr lang="en-US" baseline="0" dirty="0" smtClean="0"/>
              <a:t> consider watching the online film Story of Stuff to explain the problems behind overconsumption</a:t>
            </a:r>
            <a:endParaRPr lang="en-US" dirty="0" smtClean="0"/>
          </a:p>
          <a:p>
            <a:pPr marL="620713" lvl="1" indent="-168275" eaLnBrk="1" hangingPunct="1">
              <a:spcBef>
                <a:spcPct val="0"/>
              </a:spcBef>
              <a:buFontTx/>
              <a:buChar char="•"/>
            </a:pPr>
            <a:r>
              <a:rPr lang="en-US" dirty="0" smtClean="0"/>
              <a:t>Use the Tufts Marketplace to find green products (Staples </a:t>
            </a:r>
            <a:r>
              <a:rPr lang="en-US" dirty="0" err="1" smtClean="0"/>
              <a:t>EcoEasy</a:t>
            </a:r>
            <a:r>
              <a:rPr lang="en-US" dirty="0" smtClean="0"/>
              <a:t> button, CDW, Dell) – more info on the OOS website</a:t>
            </a:r>
          </a:p>
          <a:p>
            <a:pPr marL="620713" lvl="1" indent="-168275" eaLnBrk="1" hangingPunct="1">
              <a:spcBef>
                <a:spcPct val="0"/>
              </a:spcBef>
              <a:buFontTx/>
              <a:buChar char="•"/>
            </a:pPr>
            <a:r>
              <a:rPr lang="en-US" dirty="0" smtClean="0"/>
              <a:t>Look for reputable labels and claims on </a:t>
            </a:r>
            <a:r>
              <a:rPr lang="en-US" dirty="0" err="1" smtClean="0"/>
              <a:t>GreenGuide</a:t>
            </a:r>
            <a:r>
              <a:rPr lang="en-US" dirty="0" smtClean="0"/>
              <a:t> and other sites</a:t>
            </a:r>
          </a:p>
          <a:p>
            <a:pPr marL="620713" lvl="1" indent="-168275" eaLnBrk="1" hangingPunct="1">
              <a:spcBef>
                <a:spcPct val="0"/>
              </a:spcBef>
              <a:buFontTx/>
              <a:buChar char="•"/>
            </a:pPr>
            <a:r>
              <a:rPr lang="en-US" dirty="0" smtClean="0"/>
              <a:t>Buy from local suppliers</a:t>
            </a:r>
          </a:p>
          <a:p>
            <a:pPr marL="620713" lvl="1" indent="-168275" eaLnBrk="1" hangingPunct="1">
              <a:spcBef>
                <a:spcPct val="0"/>
              </a:spcBef>
              <a:buFontTx/>
              <a:buChar char="•"/>
            </a:pPr>
            <a:r>
              <a:rPr lang="en-US" dirty="0" smtClean="0"/>
              <a:t>Make purchasing decisions about quality/durability, not just price</a:t>
            </a:r>
          </a:p>
          <a:p>
            <a:pPr marL="620713" lvl="1" indent="-168275" eaLnBrk="1" hangingPunct="1">
              <a:spcBef>
                <a:spcPct val="0"/>
              </a:spcBef>
              <a:buFontTx/>
              <a:buChar char="•"/>
            </a:pPr>
            <a:r>
              <a:rPr lang="en-US" dirty="0" smtClean="0"/>
              <a:t>Consult EPA’s Environmentally Preferable Purchasing site for more info on specific green products and these labeling sites for more info on green labels.</a:t>
            </a:r>
            <a:endParaRPr lang="en-US" b="1" dirty="0" smtClean="0"/>
          </a:p>
          <a:p>
            <a:pPr eaLnBrk="1" hangingPunct="1">
              <a:spcBef>
                <a:spcPct val="0"/>
              </a:spcBef>
              <a:buFontTx/>
              <a:buChar char="•"/>
            </a:pPr>
            <a:r>
              <a:rPr lang="en-US" dirty="0" smtClean="0"/>
              <a:t>Talk with your co-workers, purchasing staff, and suppliers</a:t>
            </a:r>
          </a:p>
          <a:p>
            <a:pPr marL="620713" lvl="1" indent="-168275" eaLnBrk="1" hangingPunct="1">
              <a:spcBef>
                <a:spcPct val="0"/>
              </a:spcBef>
              <a:buFontTx/>
              <a:buChar char="•"/>
            </a:pPr>
            <a:r>
              <a:rPr lang="en-US" dirty="0" smtClean="0"/>
              <a:t>Tell your suppliers about your interest in green products and pass the word to co-workers on how important and easy it is to buy green (educate them on labels, too, so they know what to look for)</a:t>
            </a:r>
          </a:p>
          <a:p>
            <a:pPr marL="620713" lvl="1" indent="-168275" eaLnBrk="1" hangingPunct="1">
              <a:spcBef>
                <a:spcPct val="0"/>
              </a:spcBef>
              <a:buFontTx/>
              <a:buChar char="•"/>
            </a:pPr>
            <a:r>
              <a:rPr lang="en-US" dirty="0" smtClean="0"/>
              <a:t>Find green vendors through Co-op America’s Green Pages</a:t>
            </a:r>
          </a:p>
          <a:p>
            <a:pPr marL="620713" lvl="1" indent="-168275" eaLnBrk="1" hangingPunct="1">
              <a:spcBef>
                <a:spcPct val="0"/>
              </a:spcBef>
              <a:buFontTx/>
              <a:buChar char="•"/>
            </a:pPr>
            <a:r>
              <a:rPr lang="en-US" dirty="0" smtClean="0"/>
              <a:t>Ask Tufts purchasing staff about eco-friendly options for the items you are looking for. </a:t>
            </a:r>
          </a:p>
          <a:p>
            <a:pPr marL="620713" lvl="1" indent="-168275" eaLnBrk="1" hangingPunct="1">
              <a:spcBef>
                <a:spcPct val="0"/>
              </a:spcBef>
              <a:buFontTx/>
              <a:buChar char="•"/>
            </a:pPr>
            <a:r>
              <a:rPr lang="en-US" dirty="0" smtClean="0"/>
              <a:t>Be clear about what you want when asking someone else to order for you</a:t>
            </a:r>
          </a:p>
          <a:p>
            <a:pPr eaLnBrk="1" hangingPunct="1">
              <a:spcBef>
                <a:spcPct val="0"/>
              </a:spcBef>
              <a:buFontTx/>
              <a:buChar char="•"/>
            </a:pPr>
            <a:endParaRPr lang="en-US" b="1" dirty="0" smtClean="0"/>
          </a:p>
          <a:p>
            <a:pPr eaLnBrk="1" hangingPunct="1">
              <a:spcBef>
                <a:spcPct val="0"/>
              </a:spcBef>
            </a:pPr>
            <a:endParaRPr lang="en-US" dirty="0" smtClean="0"/>
          </a:p>
          <a:p>
            <a:pPr eaLnBrk="1" hangingPunct="1">
              <a:spcBef>
                <a:spcPct val="0"/>
              </a:spcBef>
            </a:pPr>
            <a:r>
              <a:rPr lang="en-US" smtClean="0"/>
              <a:t>dani</a:t>
            </a:r>
            <a:endParaRPr lang="en-US" dirty="0" smtClean="0"/>
          </a:p>
          <a:p>
            <a:pPr eaLnBrk="1" hangingPunct="1">
              <a:spcBef>
                <a:spcPct val="0"/>
              </a:spcBef>
            </a:pPr>
            <a:endParaRPr lang="en-US" dirty="0" smtClean="0"/>
          </a:p>
        </p:txBody>
      </p:sp>
      <p:sp>
        <p:nvSpPr>
          <p:cNvPr id="103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07F4BD-5AB6-4195-86D2-76F572FC68CD}" type="slidenum">
              <a:rPr lang="en-US"/>
              <a:pPr fontAlgn="base">
                <a:spcBef>
                  <a:spcPct val="0"/>
                </a:spcBef>
                <a:spcAft>
                  <a:spcPct val="0"/>
                </a:spcAft>
                <a:defRPr/>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6" name="Notes Placeholder 2"/>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eaLnBrk="1" hangingPunct="1"/>
            <a:endParaRPr lang="en-US" smtClean="0"/>
          </a:p>
        </p:txBody>
      </p:sp>
      <p:sp>
        <p:nvSpPr>
          <p:cNvPr id="11878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903288"/>
            <a:fld id="{7997549A-DEBB-4C82-AF3B-029896CB28D0}" type="slidenum">
              <a:rPr lang="en-US" sz="1200"/>
              <a:pPr algn="r" defTabSz="903288"/>
              <a:t>25</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TextEdit="1"/>
          </p:cNvSpPr>
          <p:nvPr>
            <p:ph type="sldImg"/>
          </p:nvPr>
        </p:nvSpPr>
        <p:spPr bwMode="auto">
          <a:noFill/>
          <a:ln>
            <a:solidFill>
              <a:srgbClr val="000000"/>
            </a:solidFill>
            <a:miter lim="800000"/>
            <a:headEnd/>
            <a:tailEnd/>
          </a:ln>
        </p:spPr>
      </p:sp>
      <p:sp>
        <p:nvSpPr>
          <p:cNvPr id="8089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Does anyone know how much water in the world is saltwater?</a:t>
            </a:r>
          </a:p>
          <a:p>
            <a:r>
              <a:rPr lang="en-US" dirty="0" smtClean="0"/>
              <a:t>TINA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Tx/>
              <a:buChar char="•"/>
            </a:pPr>
            <a:r>
              <a:rPr lang="en-US" dirty="0" smtClean="0"/>
              <a:t>While there is a lot of water in the world, most of it is saltwater – 97%</a:t>
            </a:r>
          </a:p>
          <a:p>
            <a:pPr marL="171450" indent="-171450" eaLnBrk="1" hangingPunct="1">
              <a:spcBef>
                <a:spcPct val="0"/>
              </a:spcBef>
              <a:buFontTx/>
              <a:buChar char="•"/>
            </a:pPr>
            <a:r>
              <a:rPr lang="en-US" dirty="0" smtClean="0"/>
              <a:t>Less than 3% of all water is freshwater, and most of that is unattainable</a:t>
            </a:r>
          </a:p>
          <a:p>
            <a:pPr marL="628650" lvl="1" indent="-171450" eaLnBrk="1" hangingPunct="1">
              <a:spcBef>
                <a:spcPct val="0"/>
              </a:spcBef>
              <a:buFontTx/>
              <a:buChar char="•"/>
            </a:pPr>
            <a:r>
              <a:rPr lang="en-US" dirty="0" smtClean="0"/>
              <a:t>Less than 1% of all water is available for human consumption as accessible freshwater</a:t>
            </a:r>
          </a:p>
          <a:p>
            <a:pPr marL="171450" indent="-171450" eaLnBrk="1" hangingPunct="1">
              <a:spcBef>
                <a:spcPct val="0"/>
              </a:spcBef>
              <a:buFontTx/>
              <a:buChar char="•"/>
            </a:pPr>
            <a:r>
              <a:rPr lang="en-US" dirty="0" smtClean="0"/>
              <a:t>As human populations grow, the amount of freshwater available per person shrinks</a:t>
            </a:r>
          </a:p>
          <a:p>
            <a:pPr marL="628650" lvl="1" indent="-171450" eaLnBrk="1" hangingPunct="1">
              <a:spcBef>
                <a:spcPct val="0"/>
              </a:spcBef>
              <a:buFontTx/>
              <a:buChar char="•"/>
            </a:pPr>
            <a:r>
              <a:rPr lang="en-US" dirty="0" smtClean="0"/>
              <a:t>This small amount of freshwater makes water conservation and maintaining clean water supplies especially important</a:t>
            </a:r>
          </a:p>
        </p:txBody>
      </p:sp>
      <p:sp>
        <p:nvSpPr>
          <p:cNvPr id="80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52D221-E3F1-42D4-8127-863B3ED2202B}" type="slidenum">
              <a:rPr lang="en-US"/>
              <a:pPr fontAlgn="base">
                <a:spcBef>
                  <a:spcPct val="0"/>
                </a:spcBef>
                <a:spcAft>
                  <a:spcPct val="0"/>
                </a:spcAft>
                <a:defRPr/>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 you can see, Americans use more water per person than anywhere else in the world</a:t>
            </a:r>
          </a:p>
        </p:txBody>
      </p:sp>
      <p:sp>
        <p:nvSpPr>
          <p:cNvPr id="78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DCB596-9AF8-4D16-BA5F-CE65B4225C30}" type="slidenum">
              <a:rPr lang="en-US"/>
              <a:pPr fontAlgn="base">
                <a:spcBef>
                  <a:spcPct val="0"/>
                </a:spcBef>
                <a:spcAft>
                  <a:spcPct val="0"/>
                </a:spcAft>
                <a:defRPr/>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eaLnBrk="1" hangingPunct="1">
              <a:lnSpc>
                <a:spcPct val="80000"/>
              </a:lnSpc>
              <a:spcBef>
                <a:spcPct val="0"/>
              </a:spcBef>
              <a:buClr>
                <a:srgbClr val="F49210"/>
              </a:buClr>
              <a:buFontTx/>
              <a:buChar char="•"/>
            </a:pPr>
            <a:r>
              <a:rPr lang="en-US" dirty="0" smtClean="0">
                <a:latin typeface="Cambria" pitchFamily="18" charset="0"/>
                <a:cs typeface="Times New Roman" pitchFamily="18" charset="0"/>
              </a:rPr>
              <a:t>In New England,  this can be problematic, as many of the rivers dry out in the summer, because too much water is drawn from them.  </a:t>
            </a:r>
          </a:p>
          <a:p>
            <a:pPr marL="285750" indent="-285750" eaLnBrk="1" hangingPunct="1">
              <a:lnSpc>
                <a:spcPct val="80000"/>
              </a:lnSpc>
              <a:spcBef>
                <a:spcPct val="0"/>
              </a:spcBef>
              <a:buClr>
                <a:srgbClr val="F49210"/>
              </a:buClr>
              <a:buFontTx/>
              <a:buChar char="•"/>
            </a:pPr>
            <a:r>
              <a:rPr lang="en-US" dirty="0" smtClean="0">
                <a:latin typeface="Cambria" pitchFamily="18" charset="0"/>
                <a:cs typeface="Times New Roman" pitchFamily="18" charset="0"/>
              </a:rPr>
              <a:t>With climate change, we can expect to get more summer droughts in the Northeast.</a:t>
            </a:r>
          </a:p>
          <a:p>
            <a:pPr marL="285750" indent="-285750" eaLnBrk="1" hangingPunct="1">
              <a:lnSpc>
                <a:spcPct val="80000"/>
              </a:lnSpc>
              <a:spcBef>
                <a:spcPct val="0"/>
              </a:spcBef>
              <a:buClr>
                <a:srgbClr val="F49210"/>
              </a:buClr>
              <a:buFontTx/>
              <a:buChar char="•"/>
            </a:pPr>
            <a:r>
              <a:rPr lang="en-US" dirty="0" smtClean="0">
                <a:latin typeface="Cambria" pitchFamily="18" charset="0"/>
                <a:cs typeface="Times New Roman" pitchFamily="18" charset="0"/>
              </a:rPr>
              <a:t>These exacerbate water concerns</a:t>
            </a:r>
          </a:p>
        </p:txBody>
      </p:sp>
      <p:sp>
        <p:nvSpPr>
          <p:cNvPr id="82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8EF311-F2D4-49BE-BB1F-CE51F58AEE46}" type="slidenum">
              <a:rPr lang="en-US"/>
              <a:pPr fontAlgn="base">
                <a:spcBef>
                  <a:spcPct val="0"/>
                </a:spcBef>
                <a:spcAft>
                  <a:spcPct val="0"/>
                </a:spcAft>
                <a:defRPr/>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pPr>
            <a:r>
              <a:rPr lang="en-US" dirty="0" smtClean="0"/>
              <a:t>You can also reduce your water use through everyday choices</a:t>
            </a:r>
          </a:p>
          <a:p>
            <a:pPr marL="171450" indent="-171450" eaLnBrk="1" hangingPunct="1">
              <a:spcBef>
                <a:spcPct val="0"/>
              </a:spcBef>
              <a:buFontTx/>
              <a:buChar char="•"/>
            </a:pPr>
            <a:r>
              <a:rPr lang="en-US" dirty="0" smtClean="0"/>
              <a:t>1 cup coffee = 35 gallons (120 billion metric tons worldwide to make coffee), 53 gallons to make a latte</a:t>
            </a:r>
          </a:p>
          <a:p>
            <a:pPr marL="171450" indent="-171450" eaLnBrk="1" hangingPunct="1">
              <a:spcBef>
                <a:spcPct val="0"/>
              </a:spcBef>
              <a:buFontTx/>
              <a:buChar char="•"/>
            </a:pPr>
            <a:r>
              <a:rPr lang="en-US" dirty="0" smtClean="0"/>
              <a:t>Hamburger = 4,000 - 18,000 gallons </a:t>
            </a:r>
          </a:p>
          <a:p>
            <a:pPr marL="171450" indent="-171450" eaLnBrk="1" hangingPunct="1">
              <a:spcBef>
                <a:spcPct val="0"/>
              </a:spcBef>
              <a:buFontTx/>
              <a:buChar char="•"/>
            </a:pPr>
            <a:r>
              <a:rPr lang="en-US" dirty="0" smtClean="0"/>
              <a:t>Car = 39, 090 gallons, plus 2000 gallons for the tires</a:t>
            </a:r>
          </a:p>
          <a:p>
            <a:pPr marL="171450" indent="-171450" eaLnBrk="1" hangingPunct="1">
              <a:spcBef>
                <a:spcPct val="0"/>
              </a:spcBef>
              <a:buFontTx/>
              <a:buChar char="•"/>
            </a:pPr>
            <a:r>
              <a:rPr lang="en-US" dirty="0" smtClean="0"/>
              <a:t>Bottle of water = 1.85 gallons just to make the bottle, plus the water inside</a:t>
            </a:r>
          </a:p>
        </p:txBody>
      </p:sp>
      <p:sp>
        <p:nvSpPr>
          <p:cNvPr id="89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A97323-18E9-44E0-8AEC-DF6F0648AAE1}" type="slidenum">
              <a:rPr lang="en-US"/>
              <a:pPr fontAlgn="base">
                <a:spcBef>
                  <a:spcPct val="0"/>
                </a:spcBef>
                <a:spcAft>
                  <a:spcPct val="0"/>
                </a:spcAft>
                <a:defRPr/>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Nationally, Largest office water uses are for Sanitary = 40 percent, Cooling Tower Make-up water = 26 percent, Irrigation = 22 percent</a:t>
            </a:r>
          </a:p>
          <a:p>
            <a:pPr eaLnBrk="1" hangingPunct="1">
              <a:spcBef>
                <a:spcPct val="0"/>
              </a:spcBef>
            </a:pPr>
            <a:r>
              <a:rPr lang="en-US" dirty="0" smtClean="0"/>
              <a:t>Sanitary uses include faucets and toilets – find out if your office has water-conserving versions of these</a:t>
            </a:r>
          </a:p>
        </p:txBody>
      </p:sp>
      <p:sp>
        <p:nvSpPr>
          <p:cNvPr id="87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B87ACA-BE7D-470D-8A4E-BEDB6B5E670D}" type="slidenum">
              <a:rPr lang="en-US"/>
              <a:pPr fontAlgn="base">
                <a:spcBef>
                  <a:spcPct val="0"/>
                </a:spcBef>
                <a:spcAft>
                  <a:spcPct val="0"/>
                </a:spcAft>
                <a:defRPr/>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 a lab, less water is used for sanitary purposes, and more for the cooling tower (42%) and lab processes (25%)</a:t>
            </a:r>
          </a:p>
          <a:p>
            <a:pPr eaLnBrk="1" hangingPunct="1">
              <a:spcBef>
                <a:spcPct val="0"/>
              </a:spcBef>
            </a:pPr>
            <a:r>
              <a:rPr lang="en-US" dirty="0" smtClean="0"/>
              <a:t>Many lab processes use a lot of water, but there are opportunities to reduce your water use </a:t>
            </a:r>
          </a:p>
          <a:p>
            <a:pPr eaLnBrk="1" hangingPunct="1">
              <a:spcBef>
                <a:spcPct val="0"/>
              </a:spcBef>
            </a:pPr>
            <a:r>
              <a:rPr lang="en-US" dirty="0" smtClean="0"/>
              <a:t>If your office has a water still to purify water, talk with a supervisor about the possibility of getting a reverse osmosis or ion exchange method of purification</a:t>
            </a:r>
          </a:p>
          <a:p>
            <a:pPr eaLnBrk="1" hangingPunct="1">
              <a:spcBef>
                <a:spcPct val="0"/>
              </a:spcBef>
            </a:pPr>
            <a:r>
              <a:rPr lang="en-US" dirty="0" smtClean="0"/>
              <a:t>You can also use a plug or basin in the sink to collect water for rinsing and reuse instead of a constantly running the tap </a:t>
            </a:r>
          </a:p>
          <a:p>
            <a:pPr eaLnBrk="1" hangingPunct="1">
              <a:spcBef>
                <a:spcPct val="0"/>
              </a:spcBef>
            </a:pPr>
            <a:r>
              <a:rPr lang="en-US" dirty="0" smtClean="0"/>
              <a:t>Can anyone who works in a lab think of other ways to conserve water?</a:t>
            </a:r>
          </a:p>
          <a:p>
            <a:pPr eaLnBrk="1" hangingPunct="1">
              <a:spcBef>
                <a:spcPct val="0"/>
              </a:spcBef>
            </a:pPr>
            <a:endParaRPr lang="en-US" dirty="0" smtClean="0"/>
          </a:p>
          <a:p>
            <a:pPr eaLnBrk="1" hangingPunct="1">
              <a:spcBef>
                <a:spcPct val="0"/>
              </a:spcBef>
            </a:pPr>
            <a:endParaRPr lang="en-US" dirty="0" smtClean="0"/>
          </a:p>
        </p:txBody>
      </p:sp>
      <p:sp>
        <p:nvSpPr>
          <p:cNvPr id="84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F95925-A18F-423B-A48F-36618BE2F443}" type="slidenum">
              <a:rPr lang="en-US"/>
              <a:pPr fontAlgn="base">
                <a:spcBef>
                  <a:spcPct val="0"/>
                </a:spcBef>
                <a:spcAft>
                  <a:spcPct val="0"/>
                </a:spcAft>
                <a:defRPr/>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r>
              <a:rPr lang="en-US" dirty="0" smtClean="0">
                <a:latin typeface="Times" charset="0"/>
              </a:rPr>
              <a:t>This is what our consumption profile/per campus looks like</a:t>
            </a:r>
          </a:p>
          <a:p>
            <a:r>
              <a:rPr lang="en-US" dirty="0" smtClean="0">
                <a:latin typeface="Times" charset="0"/>
              </a:rPr>
              <a:t>Boston’s water consumption has been relatively stable</a:t>
            </a:r>
          </a:p>
        </p:txBody>
      </p:sp>
      <p:sp>
        <p:nvSpPr>
          <p:cNvPr id="25604" name="Slide Number Placeholder 3"/>
          <p:cNvSpPr>
            <a:spLocks noGrp="1"/>
          </p:cNvSpPr>
          <p:nvPr>
            <p:ph type="sldNum" sz="quarter" idx="5"/>
          </p:nvPr>
        </p:nvSpPr>
        <p:spPr>
          <a:noFill/>
        </p:spPr>
        <p:txBody>
          <a:bodyPr/>
          <a:lstStyle/>
          <a:p>
            <a:fld id="{F2494282-42EF-476A-B96A-9A2396C53439}" type="slidenum">
              <a:rPr lang="en-US"/>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Driving in an SUV is, unsurprisingly, the worst transportation option in terms of fuel used and CO2 emissions</a:t>
            </a:r>
          </a:p>
          <a:p>
            <a:pPr eaLnBrk="1" hangingPunct="1">
              <a:spcBef>
                <a:spcPct val="0"/>
              </a:spcBef>
            </a:pPr>
            <a:r>
              <a:rPr lang="en-US" dirty="0" smtClean="0"/>
              <a:t>Walking, biking, and taking a bus or train are the best</a:t>
            </a:r>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88287B-CC28-46BE-9566-4FC10EC2EC41}" type="slidenum">
              <a:rPr lang="en-US"/>
              <a:pPr fontAlgn="base">
                <a:spcBef>
                  <a:spcPct val="0"/>
                </a:spcBef>
                <a:spcAft>
                  <a:spcPct val="0"/>
                </a:spcAft>
                <a:defRPr/>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a:t>
            </a:r>
            <a:r>
              <a:rPr lang="en-US" baseline="0" dirty="0" smtClean="0"/>
              <a:t> Boston spends nearly $500,000 each year on water</a:t>
            </a:r>
            <a:endParaRPr lang="en-US" dirty="0"/>
          </a:p>
        </p:txBody>
      </p:sp>
      <p:sp>
        <p:nvSpPr>
          <p:cNvPr id="4" name="Slide Number Placeholder 3"/>
          <p:cNvSpPr>
            <a:spLocks noGrp="1"/>
          </p:cNvSpPr>
          <p:nvPr>
            <p:ph type="sldNum" sz="quarter" idx="10"/>
          </p:nvPr>
        </p:nvSpPr>
        <p:spPr/>
        <p:txBody>
          <a:bodyPr/>
          <a:lstStyle/>
          <a:p>
            <a:pPr>
              <a:defRPr/>
            </a:pPr>
            <a:fld id="{3AE47A6F-9D4A-48FB-B657-A90217F01BDE}" type="slidenum">
              <a:rPr lang="en-US" smtClean="0"/>
              <a:pPr>
                <a:defRPr/>
              </a:pPr>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r>
              <a:rPr lang="en-US" dirty="0" smtClean="0">
                <a:latin typeface="Times" charset="0"/>
              </a:rPr>
              <a:t>Boston’s main water users</a:t>
            </a:r>
            <a:r>
              <a:rPr lang="en-US" baseline="0" dirty="0" smtClean="0">
                <a:latin typeface="Times" charset="0"/>
              </a:rPr>
              <a:t> are M&amp;V, </a:t>
            </a:r>
            <a:r>
              <a:rPr lang="en-US" baseline="0" dirty="0" err="1" smtClean="0">
                <a:latin typeface="Times" charset="0"/>
              </a:rPr>
              <a:t>Jaharis</a:t>
            </a:r>
            <a:r>
              <a:rPr lang="en-US" baseline="0" dirty="0" smtClean="0">
                <a:latin typeface="Times" charset="0"/>
              </a:rPr>
              <a:t>, and Dental</a:t>
            </a:r>
            <a:endParaRPr lang="en-US" dirty="0" smtClean="0">
              <a:latin typeface="Times" charset="0"/>
            </a:endParaRPr>
          </a:p>
        </p:txBody>
      </p:sp>
      <p:sp>
        <p:nvSpPr>
          <p:cNvPr id="28676" name="Slide Number Placeholder 3"/>
          <p:cNvSpPr>
            <a:spLocks noGrp="1"/>
          </p:cNvSpPr>
          <p:nvPr>
            <p:ph type="sldNum" sz="quarter" idx="5"/>
          </p:nvPr>
        </p:nvSpPr>
        <p:spPr>
          <a:noFill/>
        </p:spPr>
        <p:txBody>
          <a:bodyPr/>
          <a:lstStyle/>
          <a:p>
            <a:fld id="{E5DC50F5-2401-4157-B68E-12C04D0F3E4D}" type="slidenum">
              <a:rPr lang="en-US"/>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Tufts has been</a:t>
            </a:r>
            <a:r>
              <a:rPr lang="en-US" baseline="0" dirty="0" smtClean="0"/>
              <a:t> doing a lot already to reduce its water usage through structural improvements, including</a:t>
            </a:r>
          </a:p>
          <a:p>
            <a:pPr eaLnBrk="1" hangingPunct="1"/>
            <a:r>
              <a:rPr lang="en-US" baseline="0" dirty="0" smtClean="0"/>
              <a:t>Low flow toilets and urinals</a:t>
            </a:r>
          </a:p>
          <a:p>
            <a:pPr eaLnBrk="1" hangingPunct="1"/>
            <a:r>
              <a:rPr lang="en-US" baseline="0" dirty="0" smtClean="0"/>
              <a:t>Dual flush toilets</a:t>
            </a:r>
          </a:p>
          <a:p>
            <a:pPr eaLnBrk="1" hangingPunct="1"/>
            <a:r>
              <a:rPr lang="en-US" baseline="0" dirty="0" smtClean="0"/>
              <a:t>Flow restrictors on faucets</a:t>
            </a:r>
          </a:p>
          <a:p>
            <a:pPr eaLnBrk="1" hangingPunct="1"/>
            <a:r>
              <a:rPr lang="en-US" baseline="0" dirty="0" smtClean="0"/>
              <a:t>And metered faucets</a:t>
            </a:r>
          </a:p>
          <a:p>
            <a:pPr eaLnBrk="1" hangingPunct="1"/>
            <a:endParaRPr lang="en-US" baseline="0" dirty="0" smtClean="0"/>
          </a:p>
          <a:p>
            <a:pPr eaLnBrk="1" hangingPunct="1"/>
            <a:r>
              <a:rPr lang="en-US" baseline="0" dirty="0" smtClean="0"/>
              <a:t>President’s Sustainability Council water working group currently working on water-related goals for Tufts, which will include</a:t>
            </a:r>
          </a:p>
          <a:p>
            <a:pPr eaLnBrk="1" hangingPunct="1"/>
            <a:r>
              <a:rPr lang="en-US" baseline="0" dirty="0" smtClean="0"/>
              <a:t>Water consumption reduction goals</a:t>
            </a:r>
          </a:p>
          <a:p>
            <a:pPr eaLnBrk="1" hangingPunct="1"/>
            <a:r>
              <a:rPr lang="en-US" baseline="0" dirty="0" smtClean="0"/>
              <a:t>Identifying water reuse opportunities</a:t>
            </a:r>
          </a:p>
          <a:p>
            <a:pPr eaLnBrk="1" hangingPunct="1"/>
            <a:r>
              <a:rPr lang="en-US" baseline="0" dirty="0" smtClean="0"/>
              <a:t>Developing metrics to measure water usage</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F65BA579-F25A-4D4D-B960-A85CB61EE2CC}" type="slidenum">
              <a:rPr lang="en-US" sz="1200">
                <a:latin typeface="+mn-lt"/>
              </a:rPr>
              <a:pPr algn="r" fontAlgn="auto">
                <a:spcBef>
                  <a:spcPts val="0"/>
                </a:spcBef>
                <a:spcAft>
                  <a:spcPts val="0"/>
                </a:spcAft>
                <a:defRPr/>
              </a:pPr>
              <a:t>36</a:t>
            </a:fld>
            <a:endParaRPr lang="en-US" sz="1200">
              <a:latin typeface="+mn-l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a:t>
            </a:r>
            <a:r>
              <a:rPr lang="en-US" baseline="0" dirty="0" smtClean="0"/>
              <a:t> sure how to use the dual flush toilets (they have a green handle)?</a:t>
            </a:r>
          </a:p>
          <a:p>
            <a:r>
              <a:rPr lang="en-US" baseline="0" dirty="0" smtClean="0"/>
              <a:t>Pull up for liquid waste, push down for solid waste to conserve water</a:t>
            </a:r>
          </a:p>
        </p:txBody>
      </p:sp>
      <p:sp>
        <p:nvSpPr>
          <p:cNvPr id="4" name="Slide Number Placeholder 3"/>
          <p:cNvSpPr>
            <a:spLocks noGrp="1"/>
          </p:cNvSpPr>
          <p:nvPr>
            <p:ph type="sldNum" sz="quarter" idx="10"/>
          </p:nvPr>
        </p:nvSpPr>
        <p:spPr/>
        <p:txBody>
          <a:bodyPr/>
          <a:lstStyle/>
          <a:p>
            <a:pPr>
              <a:defRPr/>
            </a:pPr>
            <a:fld id="{3AE47A6F-9D4A-48FB-B657-A90217F01BDE}" type="slidenum">
              <a:rPr lang="en-US" smtClean="0"/>
              <a:pPr>
                <a:defRPr/>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Tufts’ water comes from the Quabbin Reservoir (seen here) in Western Massachusetts</a:t>
            </a:r>
          </a:p>
          <a:p>
            <a:pPr eaLnBrk="1" hangingPunct="1">
              <a:spcBef>
                <a:spcPct val="0"/>
              </a:spcBef>
            </a:pPr>
            <a:r>
              <a:rPr lang="en-US" smtClean="0"/>
              <a:t>One of the cleanest water systems in the country, with low levels of pollutants</a:t>
            </a:r>
          </a:p>
          <a:p>
            <a:pPr eaLnBrk="1" hangingPunct="1">
              <a:spcBef>
                <a:spcPct val="0"/>
              </a:spcBef>
            </a:pPr>
            <a:r>
              <a:rPr lang="en-US" smtClean="0"/>
              <a:t>Plus, the water tastes good!</a:t>
            </a:r>
          </a:p>
        </p:txBody>
      </p:sp>
      <p:sp>
        <p:nvSpPr>
          <p:cNvPr id="91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F2243D-14BD-403E-BC03-579C656F09BD}" type="slidenum">
              <a:rPr lang="en-US"/>
              <a:pPr fontAlgn="base">
                <a:spcBef>
                  <a:spcPct val="0"/>
                </a:spcBef>
                <a:spcAft>
                  <a:spcPct val="0"/>
                </a:spcAft>
                <a:defRPr/>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TextEdit="1"/>
          </p:cNvSpPr>
          <p:nvPr>
            <p:ph type="sldImg"/>
          </p:nvPr>
        </p:nvSpPr>
        <p:spPr bwMode="auto">
          <a:noFill/>
          <a:ln>
            <a:solidFill>
              <a:srgbClr val="000000"/>
            </a:solidFill>
            <a:miter lim="800000"/>
            <a:headEnd/>
            <a:tailEnd/>
          </a:ln>
        </p:spPr>
      </p:sp>
      <p:sp>
        <p:nvSpPr>
          <p:cNvPr id="97282"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Over the past decade or so, people have stopped drinking tap water in favor of bottled water, which has many negative consequences</a:t>
            </a:r>
          </a:p>
          <a:p>
            <a:pPr>
              <a:buFontTx/>
              <a:buChar char="•"/>
            </a:pPr>
            <a:r>
              <a:rPr lang="en-US" dirty="0" smtClean="0"/>
              <a:t>Price of bottled water as much as 10x tap water</a:t>
            </a:r>
          </a:p>
          <a:p>
            <a:pPr>
              <a:buFontTx/>
              <a:buChar char="•"/>
            </a:pPr>
            <a:endParaRPr lang="en-US" dirty="0" smtClean="0"/>
          </a:p>
          <a:p>
            <a:pPr>
              <a:buFontTx/>
              <a:buChar char="•"/>
            </a:pPr>
            <a:r>
              <a:rPr lang="en-US" dirty="0" err="1" smtClean="0"/>
              <a:t>dani</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TextEdit="1"/>
          </p:cNvSpPr>
          <p:nvPr>
            <p:ph type="sldImg"/>
          </p:nvPr>
        </p:nvSpPr>
        <p:spPr bwMode="auto">
          <a:noFill/>
          <a:ln>
            <a:solidFill>
              <a:srgbClr val="000000"/>
            </a:solidFill>
            <a:miter lim="800000"/>
            <a:headEnd/>
            <a:tailEnd/>
          </a:ln>
        </p:spPr>
      </p:sp>
      <p:sp>
        <p:nvSpPr>
          <p:cNvPr id="99330" name="Rectangle 3"/>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dirty="0" smtClean="0"/>
              <a:t>40% of bottled water is tap water that is often untested – bottled water can still be distributed even if tap water standards aren’t met</a:t>
            </a:r>
          </a:p>
          <a:p>
            <a:pPr lvl="1">
              <a:buFontTx/>
              <a:buChar char="•"/>
            </a:pPr>
            <a:r>
              <a:rPr lang="en-US" dirty="0" smtClean="0"/>
              <a:t>22% of brands that source from tap or otherwise have contaminants above state health limits</a:t>
            </a:r>
          </a:p>
          <a:p>
            <a:pPr lvl="1">
              <a:buFontTx/>
              <a:buChar char="•"/>
            </a:pPr>
            <a:r>
              <a:rPr lang="en-US" dirty="0" smtClean="0"/>
              <a:t>Bottled water doesn’t have to be tested for E. coli, companies don’t have to share the source or produce quality reports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TextEdit="1"/>
          </p:cNvSpPr>
          <p:nvPr>
            <p:ph type="sldImg"/>
          </p:nvPr>
        </p:nvSpPr>
        <p:spPr bwMode="auto">
          <a:noFill/>
          <a:ln>
            <a:solidFill>
              <a:srgbClr val="000000"/>
            </a:solidFill>
            <a:miter lim="800000"/>
            <a:headEnd/>
            <a:tailEnd/>
          </a:ln>
        </p:spPr>
      </p:sp>
      <p:sp>
        <p:nvSpPr>
          <p:cNvPr id="101378" name="Rectangle 3"/>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dirty="0" smtClean="0"/>
              <a:t>To make enough bottles for bottled water consumption, it takes 17 million barrels of oil annually, enough to fuel 1 million cars</a:t>
            </a:r>
          </a:p>
          <a:p>
            <a:pPr>
              <a:buFontTx/>
              <a:buChar char="•"/>
            </a:pPr>
            <a:r>
              <a:rPr lang="en-US" dirty="0" smtClean="0"/>
              <a:t>It takes 3x the amount of water to make the bottle as it does to fill it</a:t>
            </a:r>
          </a:p>
          <a:p>
            <a:pPr>
              <a:buFontTx/>
              <a:buChar char="•"/>
            </a:pPr>
            <a:r>
              <a:rPr lang="en-US" dirty="0" smtClean="0"/>
              <a:t>Only 1 in 5 water bottles is recycled, the rest contribute to 3 billion pounds of waste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Tx/>
              <a:buChar char="•"/>
            </a:pPr>
            <a:r>
              <a:rPr lang="en-US" dirty="0" smtClean="0"/>
              <a:t>As you can see, individual bottled water doesn’t make economic sense, health sense, or environmental sense – luckily, there are many alternatives</a:t>
            </a:r>
          </a:p>
          <a:p>
            <a:pPr marL="171450" indent="-171450" eaLnBrk="1" hangingPunct="1">
              <a:spcBef>
                <a:spcPct val="0"/>
              </a:spcBef>
              <a:buFontTx/>
              <a:buChar char="•"/>
            </a:pPr>
            <a:r>
              <a:rPr lang="en-US" dirty="0" smtClean="0"/>
              <a:t>At Tufts, we have a contract with Poland Spring, which has traditionally supplied 5 gallon bottles or individual bottles, but now offers a water filtration system</a:t>
            </a:r>
          </a:p>
          <a:p>
            <a:pPr marL="171450" indent="-171450" eaLnBrk="1" hangingPunct="1">
              <a:spcBef>
                <a:spcPct val="0"/>
              </a:spcBef>
              <a:buFontTx/>
              <a:buChar char="•"/>
            </a:pPr>
            <a:r>
              <a:rPr lang="en-US" dirty="0" smtClean="0"/>
              <a:t>How do you get drinking water in your office?</a:t>
            </a:r>
          </a:p>
          <a:p>
            <a:pPr marL="171450" indent="-171450" eaLnBrk="1" hangingPunct="1">
              <a:spcBef>
                <a:spcPct val="0"/>
              </a:spcBef>
            </a:pPr>
            <a:endParaRPr lang="en-US" dirty="0" smtClean="0"/>
          </a:p>
          <a:p>
            <a:pPr marL="171450" indent="-171450" eaLnBrk="1" hangingPunct="1">
              <a:spcBef>
                <a:spcPct val="0"/>
              </a:spcBef>
              <a:buFontTx/>
              <a:buChar char="•"/>
            </a:pPr>
            <a:r>
              <a:rPr lang="en-US" dirty="0" smtClean="0"/>
              <a:t>5 gallon bottles of Poland Spring water are very expensive, unless you use &lt; 5 bottles per month or don’t have a sink in your office</a:t>
            </a:r>
          </a:p>
          <a:p>
            <a:pPr marL="171450" indent="-171450" eaLnBrk="1" hangingPunct="1">
              <a:spcBef>
                <a:spcPct val="0"/>
              </a:spcBef>
              <a:buFontTx/>
              <a:buChar char="•"/>
            </a:pPr>
            <a:r>
              <a:rPr lang="en-US" dirty="0" smtClean="0"/>
              <a:t>Cheapest option is tap water, which is of high quality and tastes good</a:t>
            </a:r>
          </a:p>
          <a:p>
            <a:pPr marL="171450" indent="-171450" eaLnBrk="1" hangingPunct="1">
              <a:spcBef>
                <a:spcPct val="0"/>
              </a:spcBef>
              <a:buFontTx/>
              <a:buChar char="•"/>
            </a:pPr>
            <a:r>
              <a:rPr lang="en-US" dirty="0" smtClean="0"/>
              <a:t>you can get filtered water, either with a Poland Springs water filter or a Brita pitcher (if your office uses very little water per month)</a:t>
            </a:r>
          </a:p>
          <a:p>
            <a:pPr marL="171450" indent="-171450" eaLnBrk="1" hangingPunct="1">
              <a:spcBef>
                <a:spcPct val="0"/>
              </a:spcBef>
              <a:buFontTx/>
              <a:buChar char="•"/>
            </a:pPr>
            <a:r>
              <a:rPr lang="en-US" dirty="0" smtClean="0"/>
              <a:t>Ex: as you can see, </a:t>
            </a:r>
            <a:r>
              <a:rPr lang="en-US" dirty="0" err="1" smtClean="0"/>
              <a:t>Tisch</a:t>
            </a:r>
            <a:r>
              <a:rPr lang="en-US" dirty="0" smtClean="0"/>
              <a:t> saved over $300 per year using filtered instead of bottled water, costs would be negligible if the office just used tap water</a:t>
            </a:r>
          </a:p>
        </p:txBody>
      </p:sp>
      <p:sp>
        <p:nvSpPr>
          <p:cNvPr id="931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84D21E-FDC2-45B6-9FF5-5E3E87C9FF00}" type="slidenum">
              <a:rPr lang="en-US"/>
              <a:pPr fontAlgn="base">
                <a:spcBef>
                  <a:spcPct val="0"/>
                </a:spcBef>
                <a:spcAft>
                  <a:spcPct val="0"/>
                </a:spcAft>
                <a:defRPr/>
              </a:pPr>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33B4749F-E42F-46A1-89BF-4B0FAE7BCF12}" type="slidenum">
              <a:rPr lang="en-US" sz="1200">
                <a:latin typeface="+mn-lt"/>
              </a:rPr>
              <a:pPr algn="r" fontAlgn="auto">
                <a:spcBef>
                  <a:spcPts val="0"/>
                </a:spcBef>
                <a:spcAft>
                  <a:spcPts val="0"/>
                </a:spcAft>
                <a:defRPr/>
              </a:pPr>
              <a:t>43</a:t>
            </a:fld>
            <a:endParaRPr lang="en-US" sz="120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It’s also much more space-efficient to ride a bike or take public transit than it is to drive</a:t>
            </a:r>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42F323-FC62-425E-965E-075931CBC301}" type="slidenum">
              <a:rPr lang="en-US"/>
              <a:pPr fontAlgn="base">
                <a:spcBef>
                  <a:spcPct val="0"/>
                </a:spcBef>
                <a:spcAft>
                  <a:spcPct val="0"/>
                </a:spcAft>
                <a:defRPr/>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lot of</a:t>
            </a:r>
            <a:r>
              <a:rPr lang="en-US" baseline="0" dirty="0" smtClean="0"/>
              <a:t> people who are wary of introducing tap or filtered water in their offices think that their colleagues won’t want to drink it </a:t>
            </a:r>
            <a:endParaRPr lang="en-US" dirty="0" smtClean="0"/>
          </a:p>
          <a:p>
            <a:r>
              <a:rPr lang="en-US" dirty="0" smtClean="0"/>
              <a:t>In</a:t>
            </a:r>
            <a:r>
              <a:rPr lang="en-US" baseline="0" dirty="0" smtClean="0"/>
              <a:t> the full EA session, we’ve had EAs do water surveys</a:t>
            </a:r>
          </a:p>
          <a:p>
            <a:r>
              <a:rPr lang="en-US" baseline="0" dirty="0" smtClean="0"/>
              <a:t>Most people have found that their officemates are willing to drink tap water or filtered tap water</a:t>
            </a:r>
          </a:p>
          <a:p>
            <a:endParaRPr lang="en-US" baseline="0" dirty="0" smtClean="0"/>
          </a:p>
          <a:p>
            <a:r>
              <a:rPr lang="en-US" baseline="0" dirty="0" smtClean="0"/>
              <a:t>Blank is people who don’t want to fill up the </a:t>
            </a:r>
            <a:r>
              <a:rPr lang="en-US" baseline="0" dirty="0" err="1" smtClean="0"/>
              <a:t>brita</a:t>
            </a:r>
            <a:r>
              <a:rPr lang="en-US" baseline="0" dirty="0" smtClean="0"/>
              <a:t> pitcher</a:t>
            </a:r>
          </a:p>
        </p:txBody>
      </p:sp>
      <p:sp>
        <p:nvSpPr>
          <p:cNvPr id="4" name="Slide Number Placeholder 3"/>
          <p:cNvSpPr>
            <a:spLocks noGrp="1"/>
          </p:cNvSpPr>
          <p:nvPr>
            <p:ph type="sldNum" sz="quarter" idx="10"/>
          </p:nvPr>
        </p:nvSpPr>
        <p:spPr/>
        <p:txBody>
          <a:bodyPr/>
          <a:lstStyle/>
          <a:p>
            <a:pPr>
              <a:defRPr/>
            </a:pPr>
            <a:fld id="{3AE47A6F-9D4A-48FB-B657-A90217F01BDE}" type="slidenum">
              <a:rPr lang="en-US" smtClean="0"/>
              <a:pPr>
                <a:defRPr/>
              </a:pPr>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rgbClr val="F9F5DE"/>
                </a:solidFill>
              </a:rPr>
              <a:t>Use tap or filtered water, not bottles</a:t>
            </a:r>
          </a:p>
          <a:p>
            <a:r>
              <a:rPr lang="en-US" dirty="0" smtClean="0">
                <a:solidFill>
                  <a:srgbClr val="F9F5DE"/>
                </a:solidFill>
              </a:rPr>
              <a:t>Contact</a:t>
            </a:r>
            <a:r>
              <a:rPr lang="en-US" baseline="0" dirty="0" smtClean="0">
                <a:solidFill>
                  <a:srgbClr val="F9F5DE"/>
                </a:solidFill>
              </a:rPr>
              <a:t> Scott </a:t>
            </a:r>
            <a:r>
              <a:rPr lang="en-US" baseline="0" dirty="0" err="1" smtClean="0">
                <a:solidFill>
                  <a:srgbClr val="F9F5DE"/>
                </a:solidFill>
              </a:rPr>
              <a:t>DeFeo</a:t>
            </a:r>
            <a:r>
              <a:rPr lang="en-US" baseline="0" dirty="0" smtClean="0">
                <a:solidFill>
                  <a:srgbClr val="F9F5DE"/>
                </a:solidFill>
              </a:rPr>
              <a:t>, our Poland Spring representative</a:t>
            </a:r>
            <a:endParaRPr lang="en-US" dirty="0" smtClean="0">
              <a:solidFill>
                <a:srgbClr val="F9F5DE"/>
              </a:solidFill>
            </a:endParaRPr>
          </a:p>
          <a:p>
            <a:r>
              <a:rPr lang="en-US" dirty="0" smtClean="0">
                <a:solidFill>
                  <a:srgbClr val="F9F5DE"/>
                </a:solidFill>
              </a:rPr>
              <a:t>Make signs to explain water-saving</a:t>
            </a:r>
            <a:r>
              <a:rPr lang="en-US" baseline="0" dirty="0" smtClean="0">
                <a:solidFill>
                  <a:srgbClr val="F9F5DE"/>
                </a:solidFill>
              </a:rPr>
              <a:t> features (and how to use them, in the case of dual flush toilets)</a:t>
            </a:r>
          </a:p>
          <a:p>
            <a:r>
              <a:rPr lang="en-US" baseline="0" dirty="0" smtClean="0">
                <a:solidFill>
                  <a:srgbClr val="F9F5DE"/>
                </a:solidFill>
              </a:rPr>
              <a:t>Don’t leave water running while you wash dishes or your hand</a:t>
            </a:r>
          </a:p>
          <a:p>
            <a:r>
              <a:rPr lang="en-US" baseline="0" dirty="0" smtClean="0">
                <a:solidFill>
                  <a:srgbClr val="F9F5DE"/>
                </a:solidFill>
              </a:rPr>
              <a:t>Have a water survey in your office to identify barriers/benefits</a:t>
            </a:r>
          </a:p>
          <a:p>
            <a:r>
              <a:rPr lang="en-US" baseline="0" dirty="0" smtClean="0">
                <a:solidFill>
                  <a:srgbClr val="F9F5DE"/>
                </a:solidFill>
              </a:rPr>
              <a:t>Hold a water tasting to address people’s views of bottled, tap, and filtered water</a:t>
            </a:r>
            <a:endParaRPr lang="en-US" dirty="0" smtClean="0"/>
          </a:p>
          <a:p>
            <a:pPr eaLnBrk="1" hangingPunct="1">
              <a:spcBef>
                <a:spcPct val="0"/>
              </a:spcBef>
            </a:pPr>
            <a:endParaRPr lang="en-US" dirty="0" smtClean="0"/>
          </a:p>
          <a:p>
            <a:pPr eaLnBrk="1" hangingPunct="1">
              <a:spcBef>
                <a:spcPct val="0"/>
              </a:spcBef>
            </a:pPr>
            <a:r>
              <a:rPr lang="en-US" dirty="0" smtClean="0"/>
              <a:t>Now we’re going to do a water taste test to compare Poland Spring bottled water, Poland Spring filtered water, and tap water</a:t>
            </a:r>
          </a:p>
        </p:txBody>
      </p:sp>
      <p:sp>
        <p:nvSpPr>
          <p:cNvPr id="95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3D0996-6985-4108-810A-78084B358583}" type="slidenum">
              <a:rPr lang="en-US"/>
              <a:pPr fontAlgn="base">
                <a:spcBef>
                  <a:spcPct val="0"/>
                </a:spcBef>
                <a:spcAft>
                  <a:spcPct val="0"/>
                </a:spcAft>
                <a:defRPr/>
              </a:pPr>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noFill/>
          <a:ln>
            <a:solidFill>
              <a:srgbClr val="000000"/>
            </a:solidFill>
            <a:miter lim="800000"/>
            <a:headEnd/>
            <a:tailEnd/>
          </a:ln>
        </p:spPr>
      </p:sp>
      <p:sp>
        <p:nvSpPr>
          <p:cNvPr id="14131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TextEdit="1"/>
          </p:cNvSpPr>
          <p:nvPr>
            <p:ph type="sldImg"/>
          </p:nvPr>
        </p:nvSpPr>
        <p:spPr bwMode="auto">
          <a:noFill/>
          <a:ln>
            <a:solidFill>
              <a:srgbClr val="000000"/>
            </a:solidFill>
            <a:miter lim="800000"/>
            <a:headEnd/>
            <a:tailEnd/>
          </a:ln>
        </p:spPr>
      </p:sp>
      <p:sp>
        <p:nvSpPr>
          <p:cNvPr id="120834"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r>
              <a:rPr lang="en-US" dirty="0" smtClean="0"/>
              <a:t>Tina</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Social Marketing Outline </a:t>
            </a:r>
            <a:endParaRPr lang="en-US" dirty="0" smtClean="0"/>
          </a:p>
          <a:p>
            <a:pPr marL="342900" lvl="0" indent="-342900">
              <a:buFont typeface="+mj-lt"/>
              <a:buAutoNum type="arabicPeriod"/>
            </a:pPr>
            <a:r>
              <a:rPr lang="en-US" dirty="0" smtClean="0"/>
              <a:t>What is the problem you are trying to solve (e.g. reducing paper waste in the office)</a:t>
            </a:r>
          </a:p>
          <a:p>
            <a:pPr marL="342900" lvl="0" indent="-342900">
              <a:buFont typeface="+mj-lt"/>
              <a:buAutoNum type="arabicPeriod"/>
            </a:pPr>
            <a:r>
              <a:rPr lang="en-US" dirty="0" smtClean="0"/>
              <a:t>What is the specific behavior you are trying to chance (e.g. get people to use own mug instead of paper cup)</a:t>
            </a:r>
          </a:p>
          <a:p>
            <a:pPr marL="342900" lvl="0" indent="-342900">
              <a:buFont typeface="+mj-lt"/>
              <a:buAutoNum type="arabicPeriod"/>
            </a:pPr>
            <a:r>
              <a:rPr lang="en-US" dirty="0" smtClean="0"/>
              <a:t>Who are your primary and secondary ‘audiences’ (e.g. the primary audience is the staff in the office, whilst the secondary audience (those who influence the primary audience) e.g. the director of the department).</a:t>
            </a:r>
          </a:p>
          <a:p>
            <a:pPr marL="342900" lvl="0" indent="-342900">
              <a:buFont typeface="+mj-lt"/>
              <a:buAutoNum type="arabicPeriod"/>
            </a:pPr>
            <a:r>
              <a:rPr lang="en-US" dirty="0" smtClean="0"/>
              <a:t>In what </a:t>
            </a:r>
            <a:r>
              <a:rPr lang="en-US" dirty="0" smtClean="0">
                <a:hlinkClick r:id="rId3"/>
              </a:rPr>
              <a:t>stages of change</a:t>
            </a:r>
            <a:r>
              <a:rPr lang="en-US" dirty="0" smtClean="0"/>
              <a:t> are your audiences?</a:t>
            </a:r>
          </a:p>
          <a:p>
            <a:pPr marL="342900" lvl="0" indent="-342900">
              <a:buFont typeface="+mj-lt"/>
              <a:buAutoNum type="arabicPeriod"/>
            </a:pPr>
            <a:r>
              <a:rPr lang="en-US" dirty="0" smtClean="0"/>
              <a:t>Are you audience members settlers, prospectors or pioneers according to the </a:t>
            </a:r>
            <a:r>
              <a:rPr lang="en-US" dirty="0" smtClean="0">
                <a:hlinkClick r:id="rId4"/>
              </a:rPr>
              <a:t>Value Modes</a:t>
            </a:r>
            <a:r>
              <a:rPr lang="en-US" dirty="0" smtClean="0"/>
              <a:t> test?</a:t>
            </a:r>
          </a:p>
          <a:p>
            <a:pPr marL="342900" lvl="0" indent="-342900">
              <a:buFont typeface="+mj-lt"/>
              <a:buAutoNum type="arabicPeriod"/>
            </a:pPr>
            <a:r>
              <a:rPr lang="en-US" dirty="0" smtClean="0"/>
              <a:t>What are some barriers to change for your audience (e.g. physical, psychological, administrative, etc)?</a:t>
            </a:r>
          </a:p>
          <a:p>
            <a:pPr marL="342900" lvl="0" indent="-342900">
              <a:buFont typeface="+mj-lt"/>
              <a:buAutoNum type="arabicPeriod"/>
            </a:pPr>
            <a:r>
              <a:rPr lang="en-US" dirty="0" smtClean="0"/>
              <a:t>What are the benefits to your audience of changing their behavior?</a:t>
            </a:r>
          </a:p>
          <a:p>
            <a:pPr marL="342900" lvl="0" indent="-342900">
              <a:buFont typeface="+mj-lt"/>
              <a:buAutoNum type="arabicPeriod"/>
            </a:pPr>
            <a:r>
              <a:rPr lang="en-US" dirty="0" smtClean="0"/>
              <a:t>What communication strategies will you use to communicate with your audience? (think about the </a:t>
            </a:r>
            <a:r>
              <a:rPr lang="en-US" dirty="0" smtClean="0">
                <a:hlinkClick r:id="rId5"/>
              </a:rPr>
              <a:t>Alpha vs. Omega strategies</a:t>
            </a:r>
            <a:r>
              <a:rPr lang="en-US" dirty="0" smtClean="0"/>
              <a:t> and the stages of change strategies outlined in class).</a:t>
            </a:r>
          </a:p>
          <a:p>
            <a:pPr marL="342900" lvl="0" indent="-342900">
              <a:buFont typeface="+mj-lt"/>
              <a:buAutoNum type="arabicPeriod"/>
            </a:pPr>
            <a:r>
              <a:rPr lang="en-US" dirty="0" smtClean="0"/>
              <a:t>What </a:t>
            </a:r>
            <a:r>
              <a:rPr lang="en-US" dirty="0" smtClean="0">
                <a:hlinkClick r:id="rId6"/>
              </a:rPr>
              <a:t>tools</a:t>
            </a:r>
            <a:r>
              <a:rPr lang="en-US" dirty="0" smtClean="0"/>
              <a:t> will you use? (e.g. commitments, prompts, norms, incentives, enhanced conveniences, adding infrastructure such as a drying rack, etc.)</a:t>
            </a:r>
          </a:p>
          <a:p>
            <a:pPr marL="342900" lvl="0" indent="-342900">
              <a:buFont typeface="+mj-lt"/>
              <a:buAutoNum type="arabicPeriod"/>
            </a:pPr>
            <a:r>
              <a:rPr lang="en-US" dirty="0" smtClean="0"/>
              <a:t>Do you need to pilot test your campaign?</a:t>
            </a:r>
          </a:p>
          <a:p>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Arial" pitchFamily="34" charset="0"/>
              <a:buChar char="•"/>
            </a:pPr>
            <a:r>
              <a:rPr lang="en-US" dirty="0" smtClean="0"/>
              <a:t>Share the results of the Green Office Survey with a supervisor – you can use this to track your office’s sustainability progress</a:t>
            </a:r>
          </a:p>
          <a:p>
            <a:pPr eaLnBrk="1" hangingPunct="1">
              <a:spcBef>
                <a:spcPct val="0"/>
              </a:spcBef>
              <a:buFont typeface="Arial" pitchFamily="34" charset="0"/>
              <a:buChar char="•"/>
            </a:pPr>
            <a:r>
              <a:rPr lang="en-US" dirty="0" smtClean="0"/>
              <a:t>If you work in a lab, visit Harvard’s lab greening website for some tips.  We’re hoping to have a lab greening training in the future, so let us know if you want to get involved</a:t>
            </a:r>
          </a:p>
          <a:p>
            <a:pPr eaLnBrk="1" hangingPunct="1">
              <a:spcBef>
                <a:spcPct val="0"/>
              </a:spcBef>
              <a:buFont typeface="Arial" pitchFamily="34" charset="0"/>
              <a:buChar char="•"/>
            </a:pPr>
            <a:r>
              <a:rPr lang="en-US" dirty="0" smtClean="0"/>
              <a:t>Educate your colleagues about what they can do in the office using behavior change principles (refer to the social marketing handout for some ideas)</a:t>
            </a:r>
          </a:p>
          <a:p>
            <a:pPr eaLnBrk="1" hangingPunct="1">
              <a:spcBef>
                <a:spcPct val="0"/>
              </a:spcBef>
              <a:buFont typeface="Arial" pitchFamily="34" charset="0"/>
              <a:buChar char="•"/>
            </a:pPr>
            <a:r>
              <a:rPr lang="en-US" dirty="0" smtClean="0"/>
              <a:t>Once things get going, consider starting a green team – it’s much easier to make change in your office if you’re not the only one advocating for it</a:t>
            </a:r>
          </a:p>
          <a:p>
            <a:pPr eaLnBrk="1" hangingPunct="1">
              <a:spcBef>
                <a:spcPct val="0"/>
              </a:spcBef>
              <a:buFont typeface="Arial" pitchFamily="34" charset="0"/>
              <a:buChar char="•"/>
            </a:pPr>
            <a:endParaRPr lang="en-US" dirty="0" smtClean="0"/>
          </a:p>
          <a:p>
            <a:pPr eaLnBrk="1" hangingPunct="1">
              <a:spcBef>
                <a:spcPct val="0"/>
              </a:spcBef>
              <a:buFont typeface="Arial" pitchFamily="34" charset="0"/>
              <a:buChar char="•"/>
            </a:pPr>
            <a:r>
              <a:rPr lang="en-US" dirty="0" smtClean="0"/>
              <a:t>In Medford’s </a:t>
            </a:r>
            <a:r>
              <a:rPr lang="en-US" dirty="0" err="1" smtClean="0"/>
              <a:t>Tisch</a:t>
            </a:r>
            <a:r>
              <a:rPr lang="en-US" dirty="0" smtClean="0"/>
              <a:t> library, their office green team has been very successful – they’ve received Gold certification through the green office program!</a:t>
            </a:r>
          </a:p>
          <a:p>
            <a:pPr eaLnBrk="1" hangingPunct="1">
              <a:spcBef>
                <a:spcPct val="0"/>
              </a:spcBef>
              <a:buFont typeface="Arial" pitchFamily="34" charset="0"/>
              <a:buChar char="•"/>
            </a:pPr>
            <a:r>
              <a:rPr lang="en-US" dirty="0" smtClean="0"/>
              <a:t>Get to know your fellow EAs by talking with one another and through the blog – you can be great resources for each other and a good reminder that you’re not alone in office challenges.  It can also be a lot of fun to share successes with each other, too!</a:t>
            </a:r>
          </a:p>
          <a:p>
            <a:pPr eaLnBrk="1" hangingPunct="1">
              <a:spcBef>
                <a:spcPct val="0"/>
              </a:spcBef>
              <a:buFont typeface="Arial" pitchFamily="34" charset="0"/>
              <a:buChar char="•"/>
            </a:pPr>
            <a:r>
              <a:rPr lang="en-US" dirty="0" smtClean="0"/>
              <a:t>Lastly, if you need help with a project</a:t>
            </a:r>
            <a:r>
              <a:rPr lang="en-US" baseline="0" dirty="0" smtClean="0"/>
              <a:t> and </a:t>
            </a:r>
            <a:r>
              <a:rPr lang="en-US" dirty="0" smtClean="0"/>
              <a:t>aren’t sure who to contact about something, or just want to share something good that’s going on in your office, contact Tina – we’ll be happy to help out!</a:t>
            </a:r>
          </a:p>
          <a:p>
            <a:pPr eaLnBrk="1" hangingPunct="1">
              <a:spcBef>
                <a:spcPct val="0"/>
              </a:spcBef>
              <a:buFont typeface="Arial" pitchFamily="34" charset="0"/>
              <a:buChar char="•"/>
            </a:pPr>
            <a:endParaRPr lang="en-US" dirty="0" smtClean="0"/>
          </a:p>
        </p:txBody>
      </p:sp>
      <p:sp>
        <p:nvSpPr>
          <p:cNvPr id="103427"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907A9E8-624E-4CDA-B979-CD0E62A6B2BD}" type="slidenum">
              <a:rPr lang="en-US" sz="1200">
                <a:latin typeface="+mn-lt"/>
              </a:rPr>
              <a:pPr algn="r">
                <a:defRPr/>
              </a:pPr>
              <a:t>49</a:t>
            </a:fld>
            <a:endParaRPr lang="en-US" sz="1200">
              <a:latin typeface="+mn-lt"/>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TextEdit="1"/>
          </p:cNvSpPr>
          <p:nvPr>
            <p:ph type="sldImg"/>
          </p:nvPr>
        </p:nvSpPr>
        <p:spPr bwMode="auto">
          <a:noFill/>
          <a:ln>
            <a:solidFill>
              <a:srgbClr val="000000"/>
            </a:solidFill>
            <a:miter lim="800000"/>
            <a:headEnd/>
            <a:tailEnd/>
          </a:ln>
        </p:spPr>
      </p:sp>
      <p:sp>
        <p:nvSpPr>
          <p:cNvPr id="12493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rgbClr val="F9F5DE"/>
                </a:solidFill>
              </a:rPr>
              <a:t>Assignments</a:t>
            </a:r>
          </a:p>
          <a:p>
            <a:r>
              <a:rPr lang="en-US" dirty="0" smtClean="0">
                <a:solidFill>
                  <a:srgbClr val="F9F5DE"/>
                </a:solidFill>
              </a:rPr>
              <a:t>Continue with social marketing plan – ask if you want some assistance</a:t>
            </a:r>
          </a:p>
          <a:p>
            <a:r>
              <a:rPr lang="en-US" dirty="0" smtClean="0">
                <a:solidFill>
                  <a:srgbClr val="F9F5DE"/>
                </a:solidFill>
              </a:rPr>
              <a:t>Meeting with EAD (or other EAs in your building) – if you haven’t set this up already, please do so</a:t>
            </a:r>
          </a:p>
          <a:p>
            <a:r>
              <a:rPr lang="en-US" dirty="0" smtClean="0">
                <a:solidFill>
                  <a:srgbClr val="F9F5DE"/>
                </a:solidFill>
              </a:rPr>
              <a:t>Blog entry – on your experience with both by August 31</a:t>
            </a:r>
            <a:r>
              <a:rPr lang="en-US" baseline="30000" dirty="0" smtClean="0">
                <a:solidFill>
                  <a:srgbClr val="F9F5DE"/>
                </a:solidFill>
              </a:rPr>
              <a:t>st</a:t>
            </a:r>
            <a:endParaRPr lang="en-US" dirty="0" smtClean="0">
              <a:solidFill>
                <a:srgbClr val="F9F5DE"/>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buClr>
                <a:srgbClr val="F6A840"/>
              </a:buClr>
            </a:pPr>
            <a:r>
              <a:rPr lang="en-US" dirty="0" smtClean="0">
                <a:solidFill>
                  <a:srgbClr val="EBF1DE"/>
                </a:solidFill>
              </a:rPr>
              <a:t>3 million commuters in Boston, 74% drive alone</a:t>
            </a:r>
          </a:p>
          <a:p>
            <a:pPr eaLnBrk="1" hangingPunct="1">
              <a:spcBef>
                <a:spcPct val="0"/>
              </a:spcBef>
              <a:buClr>
                <a:srgbClr val="F6A840"/>
              </a:buClr>
            </a:pPr>
            <a:r>
              <a:rPr lang="en-US" dirty="0" smtClean="0">
                <a:solidFill>
                  <a:srgbClr val="EBF1DE"/>
                </a:solidFill>
              </a:rPr>
              <a:t>Car commuting causes over 50% of New England’s ozone-forming pollutants.</a:t>
            </a:r>
          </a:p>
          <a:p>
            <a:pPr eaLnBrk="1" hangingPunct="1">
              <a:spcBef>
                <a:spcPct val="0"/>
              </a:spcBef>
              <a:buClr>
                <a:srgbClr val="F6A840"/>
              </a:buClr>
            </a:pPr>
            <a:r>
              <a:rPr lang="en-US" dirty="0" smtClean="0">
                <a:solidFill>
                  <a:srgbClr val="EBF1DE"/>
                </a:solidFill>
              </a:rPr>
              <a:t>Just over half of Tufts Boston employees who live within 7 miles drive to work </a:t>
            </a:r>
          </a:p>
          <a:p>
            <a:pPr eaLnBrk="1" hangingPunct="1">
              <a:spcBef>
                <a:spcPct val="0"/>
              </a:spcBef>
              <a:buClr>
                <a:srgbClr val="F6A840"/>
              </a:buClr>
            </a:pPr>
            <a:r>
              <a:rPr lang="en-US" dirty="0" smtClean="0">
                <a:solidFill>
                  <a:srgbClr val="EBF1DE"/>
                </a:solidFill>
              </a:rPr>
              <a:t>46% Tufts Boston employees who drive, drive alone</a:t>
            </a:r>
          </a:p>
          <a:p>
            <a:pPr eaLnBrk="1" hangingPunct="1">
              <a:spcBef>
                <a:spcPct val="0"/>
              </a:spcBef>
              <a:buClr>
                <a:srgbClr val="F6A840"/>
              </a:buClr>
            </a:pPr>
            <a:endParaRPr lang="en-US" dirty="0" smtClean="0">
              <a:solidFill>
                <a:srgbClr val="EBF1DE"/>
              </a:solidFill>
            </a:endParaRPr>
          </a:p>
          <a:p>
            <a:pPr eaLnBrk="1" hangingPunct="1">
              <a:spcBef>
                <a:spcPct val="0"/>
              </a:spcBef>
              <a:buClr>
                <a:srgbClr val="F6A840"/>
              </a:buClr>
            </a:pPr>
            <a:r>
              <a:rPr lang="en-US" dirty="0" smtClean="0">
                <a:solidFill>
                  <a:srgbClr val="EBF1DE"/>
                </a:solidFill>
              </a:rPr>
              <a:t>We’re doing better than the Boston average, but with so many alternative transportation options, why drive?</a:t>
            </a:r>
          </a:p>
          <a:p>
            <a:pPr eaLnBrk="1" hangingPunct="1">
              <a:spcBef>
                <a:spcPct val="0"/>
              </a:spcBef>
              <a:buClr>
                <a:srgbClr val="F6A840"/>
              </a:buClr>
            </a:pPr>
            <a:endParaRPr lang="en-US" dirty="0" smtClean="0">
              <a:solidFill>
                <a:srgbClr val="EBF1DE"/>
              </a:solidFill>
            </a:endParaRPr>
          </a:p>
          <a:p>
            <a:pPr eaLnBrk="1" hangingPunct="1">
              <a:spcBef>
                <a:spcPct val="0"/>
              </a:spcBef>
              <a:buClr>
                <a:srgbClr val="F6A840"/>
              </a:buClr>
            </a:pPr>
            <a:r>
              <a:rPr lang="en-US" dirty="0" smtClean="0">
                <a:solidFill>
                  <a:srgbClr val="EBF1DE"/>
                </a:solidFill>
              </a:rPr>
              <a:t>Ask – how many take different forms of transport?</a:t>
            </a:r>
          </a:p>
          <a:p>
            <a:pPr eaLnBrk="1" hangingPunct="1">
              <a:spcBef>
                <a:spcPct val="0"/>
              </a:spcBef>
            </a:pPr>
            <a:endParaRPr lang="en-US" dirty="0" smtClean="0"/>
          </a:p>
        </p:txBody>
      </p:sp>
      <p:sp>
        <p:nvSpPr>
          <p:cNvPr id="23555"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5FE0CCB9-5F4B-4F67-9519-2804C063D5B0}" type="slidenum">
              <a:rPr lang="en-US" sz="1200">
                <a:latin typeface="+mn-lt"/>
              </a:rPr>
              <a:pPr algn="r">
                <a:defRPr/>
              </a:pPr>
              <a:t>7</a:t>
            </a:fld>
            <a:endParaRPr lang="en-US" sz="1200">
              <a:latin typeface="+mn-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dirty="0" smtClean="0"/>
              <a:t>Luckily for us, in Boston, there are lots of great alternative transportation options</a:t>
            </a:r>
          </a:p>
          <a:p>
            <a:pPr eaLnBrk="1" hangingPunct="1">
              <a:spcBef>
                <a:spcPct val="0"/>
              </a:spcBef>
              <a:buFontTx/>
              <a:buChar char="•"/>
            </a:pPr>
            <a:r>
              <a:rPr lang="en-US" dirty="0" smtClean="0"/>
              <a:t>Car sharing programs enable you to get around without needing to own a car yourself</a:t>
            </a:r>
          </a:p>
          <a:p>
            <a:pPr eaLnBrk="1" hangingPunct="1">
              <a:spcBef>
                <a:spcPct val="0"/>
              </a:spcBef>
              <a:buFontTx/>
              <a:buChar char="•"/>
            </a:pPr>
            <a:r>
              <a:rPr lang="en-US" dirty="0" smtClean="0"/>
              <a:t>Ride-sharing programs are a way to carpool with others and meet new people</a:t>
            </a:r>
          </a:p>
          <a:p>
            <a:pPr eaLnBrk="1" hangingPunct="1">
              <a:spcBef>
                <a:spcPct val="0"/>
              </a:spcBef>
              <a:buFontTx/>
              <a:buChar char="•"/>
            </a:pPr>
            <a:r>
              <a:rPr lang="en-US" dirty="0" smtClean="0"/>
              <a:t>The T and commuter rail are reliable, clean, and comfortable ways to get around</a:t>
            </a:r>
          </a:p>
          <a:p>
            <a:pPr marL="628650" lvl="1" indent="-171450" eaLnBrk="1" hangingPunct="1">
              <a:spcBef>
                <a:spcPct val="0"/>
              </a:spcBef>
              <a:buFontTx/>
              <a:buChar char="•"/>
            </a:pPr>
            <a:r>
              <a:rPr lang="en-US" dirty="0" smtClean="0"/>
              <a:t>Tufts offers pre-tax purchasing of transit passes (for single and multiple passes) and a 25% discount on all transit passes (purchase through HR)</a:t>
            </a:r>
          </a:p>
          <a:p>
            <a:pPr eaLnBrk="1" hangingPunct="1">
              <a:spcBef>
                <a:spcPct val="0"/>
              </a:spcBef>
              <a:buFontTx/>
              <a:buChar char="•"/>
            </a:pPr>
            <a:r>
              <a:rPr lang="en-US" dirty="0" smtClean="0"/>
              <a:t>Plus, a lot of places are within walking or biking distance</a:t>
            </a:r>
          </a:p>
        </p:txBody>
      </p:sp>
      <p:sp>
        <p:nvSpPr>
          <p:cNvPr id="25603"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22967E29-D8A5-4890-867A-38EB95B98383}" type="slidenum">
              <a:rPr lang="en-US" sz="1200">
                <a:latin typeface="+mn-lt"/>
              </a:rPr>
              <a:pPr algn="r">
                <a:defRPr/>
              </a:pPr>
              <a:t>8</a:t>
            </a:fld>
            <a:endParaRPr lang="en-US" sz="1200">
              <a:latin typeface="+mn-l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MBTA offers many apps for your phone, available on the MBTA website, that make taking the T or commuter rail easier (ex: </a:t>
            </a:r>
            <a:r>
              <a:rPr lang="en-US" dirty="0" err="1" smtClean="0"/>
              <a:t>NextBus</a:t>
            </a:r>
            <a:r>
              <a:rPr lang="en-US" dirty="0" smtClean="0"/>
              <a:t> tells you when the next bus arrives, if you don’t have a </a:t>
            </a:r>
            <a:r>
              <a:rPr lang="en-US" dirty="0" err="1" smtClean="0"/>
              <a:t>smartphone</a:t>
            </a:r>
            <a:r>
              <a:rPr lang="en-US" dirty="0" smtClean="0"/>
              <a:t>, you can text the bus number to a MBTA service to find out its schedule)</a:t>
            </a:r>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0D9F09-338A-4E13-B491-EC0419C424F9}" type="slidenum">
              <a:rPr lang="en-US"/>
              <a:pPr fontAlgn="base">
                <a:spcBef>
                  <a:spcPct val="0"/>
                </a:spcBef>
                <a:spcAft>
                  <a:spcPct val="0"/>
                </a:spcAft>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marL="457200" indent="-457200" eaLnBrk="1" hangingPunct="1">
              <a:spcBef>
                <a:spcPct val="0"/>
              </a:spcBef>
              <a:buClr>
                <a:srgbClr val="F6A840"/>
              </a:buClr>
              <a:buFontTx/>
              <a:buChar char="•"/>
            </a:pPr>
            <a:r>
              <a:rPr lang="en-US" sz="2800" dirty="0" smtClean="0">
                <a:solidFill>
                  <a:srgbClr val="EBF1DE"/>
                </a:solidFill>
              </a:rPr>
              <a:t>Tufts/ABC TMA partnership</a:t>
            </a:r>
          </a:p>
          <a:p>
            <a:pPr marL="914400" lvl="1" indent="-457200" eaLnBrk="1" hangingPunct="1">
              <a:spcBef>
                <a:spcPct val="0"/>
              </a:spcBef>
              <a:buClr>
                <a:srgbClr val="F6A840"/>
              </a:buClr>
              <a:buFontTx/>
              <a:buChar char="•"/>
            </a:pPr>
            <a:r>
              <a:rPr lang="en-US" sz="2800" dirty="0" smtClean="0">
                <a:solidFill>
                  <a:srgbClr val="EBF1DE"/>
                </a:solidFill>
              </a:rPr>
              <a:t>Ride matching through </a:t>
            </a:r>
            <a:r>
              <a:rPr lang="en-US" sz="2800" dirty="0" err="1" smtClean="0">
                <a:solidFill>
                  <a:srgbClr val="EBF1DE"/>
                </a:solidFill>
              </a:rPr>
              <a:t>Nuride</a:t>
            </a:r>
            <a:r>
              <a:rPr lang="en-US" sz="2800" dirty="0" smtClean="0">
                <a:solidFill>
                  <a:srgbClr val="EBF1DE"/>
                </a:solidFill>
              </a:rPr>
              <a:t> (secure and easy system that helps you find carpooling partners)</a:t>
            </a:r>
          </a:p>
          <a:p>
            <a:pPr marL="1371600" lvl="2" indent="-457200" eaLnBrk="1" hangingPunct="1">
              <a:spcBef>
                <a:spcPct val="0"/>
              </a:spcBef>
              <a:buClr>
                <a:srgbClr val="F6A840"/>
              </a:buClr>
              <a:buFontTx/>
              <a:buChar char="•"/>
            </a:pPr>
            <a:r>
              <a:rPr lang="en-US" sz="2800" dirty="0" err="1" smtClean="0">
                <a:solidFill>
                  <a:srgbClr val="EBF1DE"/>
                </a:solidFill>
              </a:rPr>
              <a:t>Nuride</a:t>
            </a:r>
            <a:r>
              <a:rPr lang="en-US" sz="2800" dirty="0" smtClean="0">
                <a:solidFill>
                  <a:srgbClr val="EBF1DE"/>
                </a:solidFill>
              </a:rPr>
              <a:t> also allows you to log up to 2 alternative transportation trips per day (walk, bike, carpool, public transit), can be for commuting or personal use</a:t>
            </a:r>
          </a:p>
          <a:p>
            <a:pPr marL="1371600" lvl="2" indent="-457200" eaLnBrk="1" hangingPunct="1">
              <a:spcBef>
                <a:spcPct val="0"/>
              </a:spcBef>
              <a:buClr>
                <a:srgbClr val="F6A840"/>
              </a:buClr>
              <a:buFontTx/>
              <a:buChar char="•"/>
            </a:pPr>
            <a:r>
              <a:rPr lang="en-US" sz="2800" dirty="0" smtClean="0">
                <a:solidFill>
                  <a:srgbClr val="EBF1DE"/>
                </a:solidFill>
              </a:rPr>
              <a:t>Eligible to get rewards from local restaurants and local/national retailers just for taking public transit</a:t>
            </a:r>
          </a:p>
          <a:p>
            <a:pPr marL="914400" lvl="1" indent="-457200" eaLnBrk="1" hangingPunct="1">
              <a:spcBef>
                <a:spcPct val="0"/>
              </a:spcBef>
              <a:buClr>
                <a:srgbClr val="F6A840"/>
              </a:buClr>
              <a:buFontTx/>
              <a:buChar char="•"/>
            </a:pPr>
            <a:r>
              <a:rPr lang="en-US" sz="2800" dirty="0" smtClean="0">
                <a:solidFill>
                  <a:srgbClr val="EBF1DE"/>
                </a:solidFill>
              </a:rPr>
              <a:t>Guaranteed ride home (you can get up to 6 rides free each year), so if you or a carpooling buddy have an emergency, you can get home safely and for free</a:t>
            </a:r>
          </a:p>
          <a:p>
            <a:pPr marL="914400" lvl="1" indent="-457200" eaLnBrk="1" hangingPunct="1">
              <a:spcBef>
                <a:spcPct val="0"/>
              </a:spcBef>
              <a:buClr>
                <a:srgbClr val="F6A840"/>
              </a:buClr>
              <a:buFontTx/>
              <a:buChar char="•"/>
            </a:pPr>
            <a:r>
              <a:rPr lang="en-US" sz="2800" dirty="0" smtClean="0">
                <a:solidFill>
                  <a:srgbClr val="EBF1DE"/>
                </a:solidFill>
              </a:rPr>
              <a:t>Workout to work (if you walk or bike to work, you can win great commuter prizes, like workout gear and gift cards)</a:t>
            </a:r>
          </a:p>
          <a:p>
            <a:pPr marL="914400" lvl="1" indent="-457200" eaLnBrk="1" hangingPunct="1">
              <a:spcBef>
                <a:spcPct val="0"/>
              </a:spcBef>
              <a:buClr>
                <a:srgbClr val="F6A840"/>
              </a:buClr>
              <a:buFontTx/>
              <a:buChar char="•"/>
            </a:pPr>
            <a:r>
              <a:rPr lang="en-US" sz="2800" dirty="0" smtClean="0">
                <a:solidFill>
                  <a:srgbClr val="EBF1DE"/>
                </a:solidFill>
              </a:rPr>
              <a:t>Cash incentives </a:t>
            </a:r>
            <a:endParaRPr lang="en-US" dirty="0" smtClean="0"/>
          </a:p>
          <a:p>
            <a:pPr marL="1371600" lvl="2" indent="-457200" eaLnBrk="1" hangingPunct="1">
              <a:spcBef>
                <a:spcPct val="0"/>
              </a:spcBef>
              <a:buClr>
                <a:srgbClr val="F6A840"/>
              </a:buClr>
              <a:buFontTx/>
              <a:buChar char="•"/>
            </a:pPr>
            <a:r>
              <a:rPr lang="en-US" sz="2800" dirty="0" smtClean="0"/>
              <a:t>3 months free on any MBTA express bus, commuter boat, or private bus</a:t>
            </a:r>
            <a:endParaRPr lang="en-US" sz="2800" dirty="0" smtClean="0">
              <a:solidFill>
                <a:srgbClr val="EBF1DE"/>
              </a:solidFill>
            </a:endParaRPr>
          </a:p>
          <a:p>
            <a:pPr marL="1371600" lvl="2" indent="-457200" eaLnBrk="1" hangingPunct="1">
              <a:spcBef>
                <a:spcPct val="0"/>
              </a:spcBef>
              <a:buClr>
                <a:srgbClr val="F6A840"/>
              </a:buClr>
              <a:buFontTx/>
              <a:buChar char="•"/>
            </a:pPr>
            <a:r>
              <a:rPr lang="en-US" sz="2800" dirty="0" smtClean="0">
                <a:solidFill>
                  <a:srgbClr val="EBF1DE"/>
                </a:solidFill>
              </a:rPr>
              <a:t>If you carpool, you can get $35 per month for gas expenses</a:t>
            </a:r>
          </a:p>
          <a:p>
            <a:pPr marL="1371600" lvl="2" indent="-457200" eaLnBrk="1" hangingPunct="1">
              <a:spcBef>
                <a:spcPct val="0"/>
              </a:spcBef>
              <a:buClr>
                <a:srgbClr val="F6A840"/>
              </a:buClr>
              <a:buFontTx/>
              <a:buChar char="•"/>
            </a:pPr>
            <a:r>
              <a:rPr lang="en-US" sz="2800" dirty="0" smtClean="0">
                <a:solidFill>
                  <a:srgbClr val="EBF1DE"/>
                </a:solidFill>
              </a:rPr>
              <a:t>If you start a vanpool, you can be reimbursed $220 over 6 months</a:t>
            </a:r>
            <a:endParaRPr lang="en-US" sz="2800" dirty="0"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8C6CEE-D602-4869-9602-7061D6A0ADE7}" type="slidenum">
              <a:rPr lang="en-US"/>
              <a:pPr fontAlgn="base">
                <a:spcBef>
                  <a:spcPct val="0"/>
                </a:spcBef>
                <a:spcAft>
                  <a:spcPct val="0"/>
                </a:spcAft>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buClr>
                <a:srgbClr val="F6A840"/>
              </a:buClr>
              <a:defRPr/>
            </a:pPr>
            <a:r>
              <a:rPr lang="en-US" sz="2800" dirty="0" smtClean="0">
                <a:solidFill>
                  <a:schemeClr val="bg2">
                    <a:lumMod val="50000"/>
                  </a:schemeClr>
                </a:solidFill>
              </a:rPr>
              <a:t>Zipcar is a short-term car rental service co-founded by one of Tufts’ employees, Antje Danielson </a:t>
            </a:r>
          </a:p>
          <a:p>
            <a:pPr lvl="1" eaLnBrk="1" fontAlgn="auto" hangingPunct="1">
              <a:spcBef>
                <a:spcPts val="0"/>
              </a:spcBef>
              <a:spcAft>
                <a:spcPts val="0"/>
              </a:spcAft>
              <a:buClr>
                <a:srgbClr val="F6A840"/>
              </a:buClr>
              <a:defRPr/>
            </a:pPr>
            <a:r>
              <a:rPr lang="en-US" sz="2800" dirty="0" smtClean="0">
                <a:solidFill>
                  <a:schemeClr val="accent3">
                    <a:lumMod val="20000"/>
                    <a:lumOff val="80000"/>
                  </a:schemeClr>
                </a:solidFill>
              </a:rPr>
              <a:t>Several Zipcar locations (see map)</a:t>
            </a:r>
          </a:p>
          <a:p>
            <a:pPr lvl="1" eaLnBrk="1" fontAlgn="auto" hangingPunct="1">
              <a:spcBef>
                <a:spcPts val="0"/>
              </a:spcBef>
              <a:spcAft>
                <a:spcPts val="0"/>
              </a:spcAft>
              <a:buClr>
                <a:srgbClr val="F6A840"/>
              </a:buClr>
              <a:defRPr/>
            </a:pPr>
            <a:r>
              <a:rPr lang="en-US" sz="2800" dirty="0" smtClean="0">
                <a:solidFill>
                  <a:schemeClr val="accent3">
                    <a:lumMod val="20000"/>
                    <a:lumOff val="80000"/>
                  </a:schemeClr>
                </a:solidFill>
              </a:rPr>
              <a:t>Tufts offers Zipcar membership at 50% off ($25/year)</a:t>
            </a:r>
          </a:p>
          <a:p>
            <a:pPr lvl="1" eaLnBrk="1" fontAlgn="auto" hangingPunct="1">
              <a:spcBef>
                <a:spcPts val="0"/>
              </a:spcBef>
              <a:spcAft>
                <a:spcPts val="0"/>
              </a:spcAft>
              <a:buClr>
                <a:srgbClr val="F6A840"/>
              </a:buClr>
              <a:defRPr/>
            </a:pPr>
            <a:r>
              <a:rPr lang="en-US" sz="2800" dirty="0" smtClean="0">
                <a:solidFill>
                  <a:schemeClr val="accent3">
                    <a:lumMod val="20000"/>
                    <a:lumOff val="80000"/>
                  </a:schemeClr>
                </a:solidFill>
              </a:rPr>
              <a:t>$9+/hr., including gas and insurance</a:t>
            </a:r>
          </a:p>
          <a:p>
            <a:pPr eaLnBrk="1" fontAlgn="auto" hangingPunct="1">
              <a:spcBef>
                <a:spcPts val="0"/>
              </a:spcBef>
              <a:spcAft>
                <a:spcPts val="0"/>
              </a:spcAft>
              <a:defRPr/>
            </a:pPr>
            <a:endParaRPr lang="en-US" dirty="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C9A2F9-3E05-4DA3-904E-80C61BBB144C}" type="slidenum">
              <a:rPr lang="en-US"/>
              <a:pPr fontAlgn="base">
                <a:spcBef>
                  <a:spcPct val="0"/>
                </a:spcBef>
                <a:spcAft>
                  <a:spcPct val="0"/>
                </a:spcAft>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C74DCEA6-8629-4B00-99C1-B46DE2A086F7}" type="datetimeFigureOut">
              <a:rPr lang="en-US"/>
              <a:pPr>
                <a:defRPr/>
              </a:pPr>
              <a:t>1/28/2013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BCC231-132E-46AA-BCC6-89613733606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5689611-C97D-4AEA-B817-643E219B46BD}" type="datetimeFigureOut">
              <a:rPr lang="en-US"/>
              <a:pPr>
                <a:defRPr/>
              </a:pPr>
              <a:t>1/28/2013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78A987-035B-4474-A9A7-3ED739909D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EFC98F4-DF2A-47B7-9341-B3BE5723E0B0}" type="datetimeFigureOut">
              <a:rPr lang="en-US"/>
              <a:pPr>
                <a:defRPr/>
              </a:pPr>
              <a:t>1/28/2013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B924D1-E69C-4DBD-949F-B170E557C61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pPr>
              <a:defRPr/>
            </a:pPr>
            <a:fld id="{9C7CFE00-BEA9-44C2-82BE-F89FF86D3E3D}" type="datetimeFigureOut">
              <a:rPr lang="en-US"/>
              <a:pPr>
                <a:defRPr/>
              </a:pPr>
              <a:t>1/28/2013</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B8586B22-E3CF-4B40-84EE-B22C2D62906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E40940B-F409-4CCC-B1D9-2A253231525B}" type="datetimeFigureOut">
              <a:rPr lang="en-US"/>
              <a:pPr>
                <a:defRPr/>
              </a:pPr>
              <a:t>1/28/2013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9DF40B-EDE6-46B5-AA03-DE2C254B9D7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8"/>
          <p:cNvSpPr>
            <a:spLocks noGrp="1"/>
          </p:cNvSpPr>
          <p:nvPr>
            <p:ph type="dt" sz="half" idx="10"/>
          </p:nvPr>
        </p:nvSpPr>
        <p:spPr/>
        <p:txBody>
          <a:bodyPr/>
          <a:lstStyle>
            <a:lvl1pPr>
              <a:defRPr/>
            </a:lvl1pPr>
          </a:lstStyle>
          <a:p>
            <a:pPr>
              <a:defRPr/>
            </a:pPr>
            <a:fld id="{33275819-0372-4F5C-9D55-740FDACDFE90}" type="datetimeFigureOut">
              <a:rPr lang="en-US"/>
              <a:pPr>
                <a:defRPr/>
              </a:pPr>
              <a:t>1/28/2013</a:t>
            </a:fld>
            <a:endParaRPr lang="en-US"/>
          </a:p>
        </p:txBody>
      </p:sp>
      <p:sp>
        <p:nvSpPr>
          <p:cNvPr id="6" name="Slide Number Placeholder 9"/>
          <p:cNvSpPr>
            <a:spLocks noGrp="1"/>
          </p:cNvSpPr>
          <p:nvPr>
            <p:ph type="sldNum" sz="quarter" idx="11"/>
          </p:nvPr>
        </p:nvSpPr>
        <p:spPr/>
        <p:txBody>
          <a:bodyPr/>
          <a:lstStyle>
            <a:lvl1pPr>
              <a:defRPr/>
            </a:lvl1pPr>
          </a:lstStyle>
          <a:p>
            <a:pPr>
              <a:defRPr/>
            </a:pPr>
            <a:fld id="{FD497AD6-FDF1-4FE1-A6A5-C769D6F81613}" type="slidenum">
              <a:rPr lang="en-US"/>
              <a:pPr>
                <a:defRPr/>
              </a:pPr>
              <a:t>‹#›</a:t>
            </a:fld>
            <a:endParaRPr lang="en-US"/>
          </a:p>
        </p:txBody>
      </p:sp>
      <p:sp>
        <p:nvSpPr>
          <p:cNvPr id="7" name="Footer Placeholder 10"/>
          <p:cNvSpPr>
            <a:spLocks noGrp="1"/>
          </p:cNvSpPr>
          <p:nvPr>
            <p:ph type="ftr" sz="quarter" idx="12"/>
          </p:nvPr>
        </p:nvSpPr>
        <p:spPr>
          <a:xfrm>
            <a:off x="493713" y="6356350"/>
            <a:ext cx="5102225" cy="365125"/>
          </a:xfrm>
        </p:spPr>
        <p:txBody>
          <a:bodyPr/>
          <a:lstStyle>
            <a:lvl1pPr>
              <a:defRPr/>
            </a:lvl1pPr>
          </a:lstStyle>
          <a:p>
            <a:pPr>
              <a:defRPr/>
            </a:pP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9"/>
          <p:cNvSpPr>
            <a:spLocks noGrp="1"/>
          </p:cNvSpPr>
          <p:nvPr>
            <p:ph type="dt" sz="half" idx="10"/>
          </p:nvPr>
        </p:nvSpPr>
        <p:spPr/>
        <p:txBody>
          <a:bodyPr/>
          <a:lstStyle>
            <a:lvl1pPr>
              <a:defRPr/>
            </a:lvl1pPr>
          </a:lstStyle>
          <a:p>
            <a:pPr>
              <a:defRPr/>
            </a:pPr>
            <a:fld id="{52C86BBE-7A90-4A75-9880-C5549E14993A}" type="datetimeFigureOut">
              <a:rPr lang="en-US"/>
              <a:pPr>
                <a:defRPr/>
              </a:pPr>
              <a:t>1/28/2013</a:t>
            </a:fld>
            <a:endParaRPr lang="en-US"/>
          </a:p>
        </p:txBody>
      </p:sp>
      <p:sp>
        <p:nvSpPr>
          <p:cNvPr id="8" name="Slide Number Placeholder 10"/>
          <p:cNvSpPr>
            <a:spLocks noGrp="1"/>
          </p:cNvSpPr>
          <p:nvPr>
            <p:ph type="sldNum" sz="quarter" idx="11"/>
          </p:nvPr>
        </p:nvSpPr>
        <p:spPr/>
        <p:txBody>
          <a:bodyPr/>
          <a:lstStyle>
            <a:lvl1pPr>
              <a:defRPr/>
            </a:lvl1pPr>
          </a:lstStyle>
          <a:p>
            <a:pPr>
              <a:defRPr/>
            </a:pPr>
            <a:fld id="{A406F9D0-A7EB-4332-B549-00647B0EFB72}" type="slidenum">
              <a:rPr lang="en-US"/>
              <a:pPr>
                <a:defRPr/>
              </a:pPr>
              <a:t>‹#›</a:t>
            </a:fld>
            <a:endParaRPr lang="en-US"/>
          </a:p>
        </p:txBody>
      </p:sp>
      <p:sp>
        <p:nvSpPr>
          <p:cNvPr id="9" name="Footer Placeholder 11"/>
          <p:cNvSpPr>
            <a:spLocks noGrp="1"/>
          </p:cNvSpPr>
          <p:nvPr>
            <p:ph type="ftr" sz="quarter" idx="12"/>
          </p:nvPr>
        </p:nvSpPr>
        <p:spPr>
          <a:xfrm>
            <a:off x="493713" y="6356350"/>
            <a:ext cx="5102225" cy="365125"/>
          </a:xfrm>
        </p:spPr>
        <p:txBody>
          <a:bodyPr/>
          <a:lstStyle>
            <a:lvl1pPr>
              <a:defRPr/>
            </a:lvl1pPr>
          </a:lstStyle>
          <a:p>
            <a:pPr>
              <a:defRPr/>
            </a:pP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7162800" y="1550988"/>
            <a:ext cx="1828800" cy="365125"/>
          </a:xfrm>
        </p:spPr>
        <p:txBody>
          <a:bodyPr/>
          <a:lstStyle>
            <a:lvl1pPr>
              <a:defRPr/>
            </a:lvl1pPr>
          </a:lstStyle>
          <a:p>
            <a:pPr>
              <a:defRPr/>
            </a:pPr>
            <a:fld id="{5489D68E-9F08-4FDA-BC1D-40727EDCD9CE}" type="datetimeFigureOut">
              <a:rPr lang="en-US"/>
              <a:pPr>
                <a:defRPr/>
              </a:pPr>
              <a:t>1/28/2013</a:t>
            </a:fld>
            <a:endParaRPr lang="en-US"/>
          </a:p>
        </p:txBody>
      </p:sp>
      <p:sp>
        <p:nvSpPr>
          <p:cNvPr id="4" name="Slide Number Placeholder 3"/>
          <p:cNvSpPr>
            <a:spLocks noGrp="1"/>
          </p:cNvSpPr>
          <p:nvPr>
            <p:ph type="sldNum" sz="quarter" idx="11"/>
          </p:nvPr>
        </p:nvSpPr>
        <p:spPr/>
        <p:txBody>
          <a:bodyPr/>
          <a:lstStyle>
            <a:lvl1pPr>
              <a:defRPr/>
            </a:lvl1pPr>
          </a:lstStyle>
          <a:p>
            <a:pPr>
              <a:defRPr/>
            </a:pPr>
            <a:fld id="{8CD60633-C22E-44EB-8736-57FD7ECA449E}" type="slidenum">
              <a:rPr lang="en-US"/>
              <a:pPr>
                <a:defRPr/>
              </a:pPr>
              <a:t>‹#›</a:t>
            </a:fld>
            <a:endParaRPr lang="en-US"/>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856DAD-F055-4822-AAFE-F829DC66E4A7}" type="datetimeFigureOut">
              <a:rPr lang="en-US"/>
              <a:pPr>
                <a:defRPr/>
              </a:pPr>
              <a:t>1/28/2013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54988B8-1CC6-44FA-A62C-AB832FFB91C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a:defRPr/>
            </a:lvl1pPr>
          </a:lstStyle>
          <a:p>
            <a:pPr>
              <a:defRPr/>
            </a:pPr>
            <a:fld id="{BBDF2D18-BC22-43AD-BAFC-61AFB7350774}" type="datetimeFigureOut">
              <a:rPr lang="en-US"/>
              <a:pPr>
                <a:defRPr/>
              </a:pPr>
              <a:t>1/28/2013</a:t>
            </a:fld>
            <a:endParaRPr lang="en-US"/>
          </a:p>
        </p:txBody>
      </p:sp>
      <p:sp>
        <p:nvSpPr>
          <p:cNvPr id="6" name="Slide Number Placeholder 8"/>
          <p:cNvSpPr>
            <a:spLocks noGrp="1"/>
          </p:cNvSpPr>
          <p:nvPr>
            <p:ph type="sldNum" sz="quarter" idx="11"/>
          </p:nvPr>
        </p:nvSpPr>
        <p:spPr/>
        <p:txBody>
          <a:bodyPr/>
          <a:lstStyle>
            <a:lvl1pPr>
              <a:defRPr/>
            </a:lvl1pPr>
          </a:lstStyle>
          <a:p>
            <a:pPr>
              <a:defRPr/>
            </a:pPr>
            <a:fld id="{480D587B-61D4-415E-B4A3-778AD808F760}" type="slidenum">
              <a:rPr lang="en-US"/>
              <a:pPr>
                <a:defRPr/>
              </a:pPr>
              <a:t>‹#›</a:t>
            </a:fld>
            <a:endParaRPr lang="en-US"/>
          </a:p>
        </p:txBody>
      </p:sp>
      <p:sp>
        <p:nvSpPr>
          <p:cNvPr id="7" name="Footer Placeholder 9"/>
          <p:cNvSpPr>
            <a:spLocks noGrp="1"/>
          </p:cNvSpPr>
          <p:nvPr>
            <p:ph type="ftr" sz="quarter" idx="12"/>
          </p:nvPr>
        </p:nvSpPr>
        <p:spPr>
          <a:xfrm>
            <a:off x="493713" y="6356350"/>
            <a:ext cx="5102225" cy="365125"/>
          </a:xfrm>
        </p:spPr>
        <p:txBody>
          <a:bodyPr/>
          <a:lstStyle>
            <a:lvl1pPr>
              <a:defRPr/>
            </a:lvl1pPr>
          </a:lstStyle>
          <a:p>
            <a:pPr>
              <a:defRPr/>
            </a:pP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a:defRPr/>
            </a:lvl1pPr>
          </a:lstStyle>
          <a:p>
            <a:pPr>
              <a:defRPr/>
            </a:pPr>
            <a:fld id="{BF182F68-1A86-4197-AEBC-F5A39C478044}" type="datetimeFigureOut">
              <a:rPr lang="en-US"/>
              <a:pPr>
                <a:defRPr/>
              </a:pPr>
              <a:t>1/28/2013</a:t>
            </a:fld>
            <a:endParaRPr lang="en-US"/>
          </a:p>
        </p:txBody>
      </p:sp>
      <p:sp>
        <p:nvSpPr>
          <p:cNvPr id="6" name="Slide Number Placeholder 8"/>
          <p:cNvSpPr>
            <a:spLocks noGrp="1"/>
          </p:cNvSpPr>
          <p:nvPr>
            <p:ph type="sldNum" sz="quarter" idx="11"/>
          </p:nvPr>
        </p:nvSpPr>
        <p:spPr/>
        <p:txBody>
          <a:bodyPr/>
          <a:lstStyle>
            <a:lvl1pPr>
              <a:defRPr/>
            </a:lvl1pPr>
          </a:lstStyle>
          <a:p>
            <a:pPr>
              <a:defRPr/>
            </a:pPr>
            <a:fld id="{EF5D6631-66B0-4A3C-9CEF-8F3A12A5D35E}" type="slidenum">
              <a:rPr lang="en-US"/>
              <a:pPr>
                <a:defRPr/>
              </a:pPr>
              <a:t>‹#›</a:t>
            </a:fld>
            <a:endParaRPr lang="en-US"/>
          </a:p>
        </p:txBody>
      </p:sp>
      <p:sp>
        <p:nvSpPr>
          <p:cNvPr id="7" name="Footer Placeholder 9"/>
          <p:cNvSpPr>
            <a:spLocks noGrp="1"/>
          </p:cNvSpPr>
          <p:nvPr>
            <p:ph type="ftr" sz="quarter" idx="12"/>
          </p:nvPr>
        </p:nvSpPr>
        <p:spPr>
          <a:xfrm>
            <a:off x="493713" y="6356350"/>
            <a:ext cx="5102225" cy="365125"/>
          </a:xfrm>
        </p:spPr>
        <p:txBody>
          <a:bodyPr/>
          <a:lstStyle>
            <a:lvl1pPr>
              <a:defRPr/>
            </a:lvl1pPr>
          </a:lstStyle>
          <a:p>
            <a:pPr>
              <a:defRPr/>
            </a:pP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975" y="1554163"/>
            <a:ext cx="2073275" cy="197961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3454400" y="1547813"/>
            <a:ext cx="422275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162800" y="188913"/>
            <a:ext cx="1828800" cy="365125"/>
          </a:xfrm>
          <a:prstGeom prst="rect">
            <a:avLst/>
          </a:prstGeom>
        </p:spPr>
        <p:txBody>
          <a:bodyPr vert="horz" lIns="91440" tIns="45720" rIns="91440" bIns="45720" rtlCol="0" anchor="t"/>
          <a:lstStyle>
            <a:lvl1pPr algn="l" fontAlgn="auto">
              <a:spcBef>
                <a:spcPts val="0"/>
              </a:spcBef>
              <a:spcAft>
                <a:spcPts val="0"/>
              </a:spcAft>
              <a:defRPr sz="1200">
                <a:solidFill>
                  <a:schemeClr val="tx1">
                    <a:tint val="75000"/>
                  </a:schemeClr>
                </a:solidFill>
                <a:latin typeface="+mn-lt"/>
              </a:defRPr>
            </a:lvl1pPr>
          </a:lstStyle>
          <a:p>
            <a:pPr>
              <a:defRPr/>
            </a:pPr>
            <a:fld id="{4EAA2830-5EEE-4742-99C5-5E93FAC7E502}" type="datetimeFigureOut">
              <a:rPr lang="en-US"/>
              <a:pPr>
                <a:defRPr/>
              </a:pPr>
              <a:t>1/28/2013</a:t>
            </a:fld>
            <a:endParaRPr lang="en-US"/>
          </a:p>
        </p:txBody>
      </p:sp>
      <p:sp>
        <p:nvSpPr>
          <p:cNvPr id="5" name="Footer Placeholder 4"/>
          <p:cNvSpPr>
            <a:spLocks noGrp="1"/>
          </p:cNvSpPr>
          <p:nvPr>
            <p:ph type="ftr" sz="quarter" idx="3"/>
          </p:nvPr>
        </p:nvSpPr>
        <p:spPr>
          <a:xfrm>
            <a:off x="1069975" y="6356350"/>
            <a:ext cx="5102225" cy="365125"/>
          </a:xfrm>
          <a:prstGeom prst="rect">
            <a:avLst/>
          </a:prstGeom>
        </p:spPr>
        <p:txBody>
          <a:bodyPr vert="horz" lIns="91440" tIns="45720" rIns="91440" bIns="45720" rtlCol="0" anchor="t"/>
          <a:lstStyle>
            <a:lvl1pPr algn="l" fontAlgn="auto">
              <a:spcBef>
                <a:spcPts val="0"/>
              </a:spcBef>
              <a:spcAft>
                <a:spcPts val="0"/>
              </a:spcAft>
              <a:defRPr sz="1200">
                <a:solidFill>
                  <a:schemeClr val="tx1"/>
                </a:solidFill>
                <a:latin typeface="+mn-lt"/>
              </a:defRPr>
            </a:lvl1pPr>
          </a:lstStyle>
          <a:p>
            <a:pPr>
              <a:defRPr/>
            </a:pPr>
            <a:endParaRPr lang="en-US"/>
          </a:p>
        </p:txBody>
      </p:sp>
      <p:sp>
        <p:nvSpPr>
          <p:cNvPr id="6" name="Slide Number Placeholder 5"/>
          <p:cNvSpPr>
            <a:spLocks noGrp="1"/>
          </p:cNvSpPr>
          <p:nvPr>
            <p:ph type="sldNum" sz="quarter" idx="4"/>
          </p:nvPr>
        </p:nvSpPr>
        <p:spPr>
          <a:xfrm>
            <a:off x="7159625" y="6356350"/>
            <a:ext cx="1138238" cy="365125"/>
          </a:xfrm>
          <a:prstGeom prst="rect">
            <a:avLst/>
          </a:prstGeom>
        </p:spPr>
        <p:txBody>
          <a:bodyPr vert="horz" lIns="91440" tIns="45720" rIns="91440" bIns="45720" rtlCol="0" anchor="t"/>
          <a:lstStyle>
            <a:lvl1pPr algn="l" fontAlgn="auto">
              <a:spcBef>
                <a:spcPts val="0"/>
              </a:spcBef>
              <a:spcAft>
                <a:spcPts val="0"/>
              </a:spcAft>
              <a:defRPr sz="1200">
                <a:solidFill>
                  <a:schemeClr val="tx1">
                    <a:tint val="75000"/>
                  </a:schemeClr>
                </a:solidFill>
                <a:latin typeface="+mn-lt"/>
              </a:defRPr>
            </a:lvl1pPr>
          </a:lstStyle>
          <a:p>
            <a:pPr>
              <a:defRPr/>
            </a:pPr>
            <a:fld id="{D3AF4F3C-F94A-4861-8D3C-4B2E7A29D156}"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72" r:id="rId4"/>
    <p:sldLayoutId id="2147483673" r:id="rId5"/>
    <p:sldLayoutId id="2147483674" r:id="rId6"/>
    <p:sldLayoutId id="2147483669" r:id="rId7"/>
    <p:sldLayoutId id="2147483675" r:id="rId8"/>
    <p:sldLayoutId id="2147483676" r:id="rId9"/>
    <p:sldLayoutId id="2147483670" r:id="rId10"/>
    <p:sldLayoutId id="2147483671" r:id="rId11"/>
  </p:sldLayoutIdLst>
  <p:timing>
    <p:tnLst>
      <p:par>
        <p:cTn id="1" dur="indefinite" restart="never" nodeType="tmRoot"/>
      </p:par>
    </p:tnLst>
  </p:timing>
  <p:txStyles>
    <p:titleStyle>
      <a:lvl1pPr algn="l" rtl="0" eaLnBrk="0" fontAlgn="base" hangingPunct="0">
        <a:spcBef>
          <a:spcPct val="0"/>
        </a:spcBef>
        <a:spcAft>
          <a:spcPct val="0"/>
        </a:spcAft>
        <a:defRPr kern="1200" cap="all">
          <a:solidFill>
            <a:schemeClr val="tx1"/>
          </a:solidFill>
          <a:latin typeface="+mj-lt"/>
          <a:ea typeface="+mj-ea"/>
          <a:cs typeface="+mj-cs"/>
        </a:defRPr>
      </a:lvl1pPr>
      <a:lvl2pPr algn="l" rtl="0" eaLnBrk="0" fontAlgn="base" hangingPunct="0">
        <a:spcBef>
          <a:spcPct val="0"/>
        </a:spcBef>
        <a:spcAft>
          <a:spcPct val="0"/>
        </a:spcAft>
        <a:defRPr>
          <a:solidFill>
            <a:schemeClr val="tx1"/>
          </a:solidFill>
          <a:latin typeface="Arial Black" pitchFamily="34" charset="0"/>
        </a:defRPr>
      </a:lvl2pPr>
      <a:lvl3pPr algn="l" rtl="0" eaLnBrk="0" fontAlgn="base" hangingPunct="0">
        <a:spcBef>
          <a:spcPct val="0"/>
        </a:spcBef>
        <a:spcAft>
          <a:spcPct val="0"/>
        </a:spcAft>
        <a:defRPr>
          <a:solidFill>
            <a:schemeClr val="tx1"/>
          </a:solidFill>
          <a:latin typeface="Arial Black" pitchFamily="34" charset="0"/>
        </a:defRPr>
      </a:lvl3pPr>
      <a:lvl4pPr algn="l" rtl="0" eaLnBrk="0" fontAlgn="base" hangingPunct="0">
        <a:spcBef>
          <a:spcPct val="0"/>
        </a:spcBef>
        <a:spcAft>
          <a:spcPct val="0"/>
        </a:spcAft>
        <a:defRPr>
          <a:solidFill>
            <a:schemeClr val="tx1"/>
          </a:solidFill>
          <a:latin typeface="Arial Black" pitchFamily="34" charset="0"/>
        </a:defRPr>
      </a:lvl4pPr>
      <a:lvl5pPr algn="l" rtl="0" eaLnBrk="0" fontAlgn="base" hangingPunct="0">
        <a:spcBef>
          <a:spcPct val="0"/>
        </a:spcBef>
        <a:spcAft>
          <a:spcPct val="0"/>
        </a:spcAft>
        <a:defRPr>
          <a:solidFill>
            <a:schemeClr val="tx1"/>
          </a:solidFill>
          <a:latin typeface="Arial Black"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www.nuride.com/nuride/public/sneak_peek.jsp?rgm=true&amp;srch=210%20packard%20ave,%20medford,%20m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uit.tufts.edu/voiceservices/?pid=25"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hyperlink" Target="http://www.commute.com/commuters/calculator" TargetMode="External"/><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jpe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22.xml.rels><?xml version="1.0" encoding="UTF-8" standalone="yes"?>
<Relationships xmlns="http://schemas.openxmlformats.org/package/2006/relationships"><Relationship Id="rId3" Type="http://schemas.openxmlformats.org/officeDocument/2006/relationships/hyperlink" Target="http://www.goodguide.com/products/293935-palmolive-antibacterial-orange-dishwashin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ustainability.tufts.edu/?p=229"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www.cbsm.com/pages/guide/step-3:-developing-strategies/" TargetMode="External"/><Relationship Id="rId5" Type="http://schemas.openxmlformats.org/officeDocument/2006/relationships/hyperlink" Target="http://sustainability.tufts.edu/?p=198" TargetMode="External"/><Relationship Id="rId4" Type="http://schemas.openxmlformats.org/officeDocument/2006/relationships/hyperlink" Target="http://www.cultdyn.co.uk/valuesmodes.html"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greencampus.harvard.edu/labs"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hyperlink" Target="http://www.labs21century.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ites.tufts.edu/ecoambassadors"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92163"/>
            <a:ext cx="7772400" cy="1851025"/>
          </a:xfrm>
        </p:spPr>
        <p:txBody>
          <a:bodyPr/>
          <a:lstStyle/>
          <a:p>
            <a:pPr algn="ctr" eaLnBrk="1" fontAlgn="auto" hangingPunct="1">
              <a:spcAft>
                <a:spcPts val="0"/>
              </a:spcAft>
              <a:defRPr/>
            </a:pPr>
            <a:r>
              <a:rPr lang="en-US" sz="5400" dirty="0" smtClean="0">
                <a:solidFill>
                  <a:schemeClr val="bg2">
                    <a:lumMod val="50000"/>
                  </a:schemeClr>
                </a:solidFill>
                <a:latin typeface="Cambria" pitchFamily="18" charset="0"/>
              </a:rPr>
              <a:t>Eco-Ambassadors Condensed Program</a:t>
            </a:r>
            <a:endParaRPr lang="en-US" sz="5400" dirty="0">
              <a:solidFill>
                <a:schemeClr val="bg2">
                  <a:lumMod val="50000"/>
                </a:schemeClr>
              </a:solidFill>
              <a:latin typeface="Cambria" pitchFamily="18" charset="0"/>
            </a:endParaRPr>
          </a:p>
        </p:txBody>
      </p:sp>
      <p:sp>
        <p:nvSpPr>
          <p:cNvPr id="3" name="Subtitle 2"/>
          <p:cNvSpPr>
            <a:spLocks noGrp="1"/>
          </p:cNvSpPr>
          <p:nvPr>
            <p:ph type="subTitle" idx="1"/>
          </p:nvPr>
        </p:nvSpPr>
        <p:spPr>
          <a:xfrm>
            <a:off x="3617913" y="2789238"/>
            <a:ext cx="1908175" cy="828675"/>
          </a:xfrm>
        </p:spPr>
        <p:txBody>
          <a:bodyPr rtlCol="0">
            <a:normAutofit fontScale="85000" lnSpcReduction="10000"/>
          </a:bodyPr>
          <a:lstStyle/>
          <a:p>
            <a:pPr algn="ctr" eaLnBrk="1" fontAlgn="auto" hangingPunct="1">
              <a:spcAft>
                <a:spcPts val="0"/>
              </a:spcAft>
              <a:buFont typeface="Arial" pitchFamily="34" charset="0"/>
              <a:buNone/>
              <a:defRPr/>
            </a:pPr>
            <a:r>
              <a:rPr lang="en-US" i="0" dirty="0" smtClean="0">
                <a:solidFill>
                  <a:schemeClr val="accent3">
                    <a:lumMod val="20000"/>
                    <a:lumOff val="80000"/>
                  </a:schemeClr>
                </a:solidFill>
                <a:latin typeface="Cambria" pitchFamily="18" charset="0"/>
              </a:rPr>
              <a:t>Boston Campus</a:t>
            </a:r>
          </a:p>
          <a:p>
            <a:pPr algn="ctr" eaLnBrk="1" fontAlgn="auto" hangingPunct="1">
              <a:spcAft>
                <a:spcPts val="0"/>
              </a:spcAft>
              <a:buFont typeface="Arial" pitchFamily="34" charset="0"/>
              <a:buNone/>
              <a:defRPr/>
            </a:pPr>
            <a:r>
              <a:rPr lang="en-US" i="0" dirty="0" smtClean="0">
                <a:solidFill>
                  <a:schemeClr val="accent3">
                    <a:lumMod val="20000"/>
                    <a:lumOff val="80000"/>
                  </a:schemeClr>
                </a:solidFill>
                <a:latin typeface="Cambria" pitchFamily="18" charset="0"/>
              </a:rPr>
              <a:t>January 25, </a:t>
            </a:r>
            <a:r>
              <a:rPr lang="en-US" i="0" dirty="0" smtClean="0">
                <a:solidFill>
                  <a:schemeClr val="accent3">
                    <a:lumMod val="20000"/>
                    <a:lumOff val="80000"/>
                  </a:schemeClr>
                </a:solidFill>
                <a:latin typeface="Cambria" pitchFamily="18" charset="0"/>
              </a:rPr>
              <a:t>2012</a:t>
            </a:r>
            <a:endParaRPr lang="en-US" i="0" dirty="0">
              <a:solidFill>
                <a:schemeClr val="accent3">
                  <a:lumMod val="20000"/>
                  <a:lumOff val="80000"/>
                </a:schemeClr>
              </a:solidFill>
              <a:latin typeface="Cambria" pitchFamily="18" charset="0"/>
            </a:endParaRPr>
          </a:p>
        </p:txBody>
      </p:sp>
      <p:pic>
        <p:nvPicPr>
          <p:cNvPr id="4" name="Picture 5" descr="EA-logo"/>
          <p:cNvPicPr>
            <a:picLocks noChangeAspect="1" noChangeArrowheads="1"/>
          </p:cNvPicPr>
          <p:nvPr/>
        </p:nvPicPr>
        <p:blipFill>
          <a:blip r:embed="rId2" cstate="print"/>
          <a:srcRect/>
          <a:stretch>
            <a:fillRect/>
          </a:stretch>
        </p:blipFill>
        <p:spPr bwMode="auto">
          <a:xfrm>
            <a:off x="2857503" y="3999151"/>
            <a:ext cx="3429000" cy="24685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cstate="print"/>
          <a:srcRect/>
          <a:stretch>
            <a:fillRect/>
          </a:stretch>
        </p:blipFill>
        <p:spPr bwMode="auto">
          <a:xfrm>
            <a:off x="2986088" y="317500"/>
            <a:ext cx="3171825" cy="1362075"/>
          </a:xfrm>
          <a:prstGeom prst="rect">
            <a:avLst/>
          </a:prstGeom>
          <a:noFill/>
          <a:ln w="9525">
            <a:noFill/>
            <a:miter lim="800000"/>
            <a:headEnd/>
            <a:tailEnd/>
          </a:ln>
        </p:spPr>
      </p:pic>
      <p:sp>
        <p:nvSpPr>
          <p:cNvPr id="3" name="Content Placeholder 2"/>
          <p:cNvSpPr txBox="1">
            <a:spLocks/>
          </p:cNvSpPr>
          <p:nvPr/>
        </p:nvSpPr>
        <p:spPr bwMode="auto">
          <a:xfrm>
            <a:off x="315913" y="2116138"/>
            <a:ext cx="8502650" cy="3754437"/>
          </a:xfrm>
          <a:prstGeom prst="rect">
            <a:avLst/>
          </a:prstGeom>
          <a:noFill/>
          <a:ln w="9525">
            <a:noFill/>
            <a:miter lim="800000"/>
            <a:headEnd/>
            <a:tailEnd/>
          </a:ln>
        </p:spPr>
        <p:txBody>
          <a:bodyPr/>
          <a:lstStyle/>
          <a:p>
            <a:pPr marL="273050" indent="-273050">
              <a:spcBef>
                <a:spcPct val="20000"/>
              </a:spcBef>
              <a:buClr>
                <a:srgbClr val="F6A840"/>
              </a:buClr>
              <a:buFont typeface="Arial" charset="0"/>
              <a:buChar char="•"/>
            </a:pPr>
            <a:r>
              <a:rPr lang="en-US" sz="2800">
                <a:solidFill>
                  <a:srgbClr val="F9F5DE"/>
                </a:solidFill>
                <a:latin typeface="Cambria" pitchFamily="18" charset="0"/>
              </a:rPr>
              <a:t>Tufts/ABC TMA partnership</a:t>
            </a:r>
          </a:p>
          <a:p>
            <a:pPr marL="742950" lvl="1" indent="-285750">
              <a:spcBef>
                <a:spcPct val="20000"/>
              </a:spcBef>
              <a:buClr>
                <a:srgbClr val="F6A840"/>
              </a:buClr>
              <a:buFont typeface="Arial" charset="0"/>
              <a:buChar char="–"/>
            </a:pPr>
            <a:r>
              <a:rPr lang="en-US" sz="2800">
                <a:solidFill>
                  <a:srgbClr val="F9F5DE"/>
                </a:solidFill>
                <a:latin typeface="Cambria" pitchFamily="18" charset="0"/>
              </a:rPr>
              <a:t>Ride matching and other perks with </a:t>
            </a:r>
          </a:p>
          <a:p>
            <a:pPr marL="742950" lvl="1" indent="-285750">
              <a:spcBef>
                <a:spcPct val="20000"/>
              </a:spcBef>
              <a:buClr>
                <a:srgbClr val="F6A840"/>
              </a:buClr>
              <a:buFont typeface="Arial" charset="0"/>
              <a:buChar char="–"/>
            </a:pPr>
            <a:r>
              <a:rPr lang="en-US" sz="2800">
                <a:solidFill>
                  <a:srgbClr val="F9F5DE"/>
                </a:solidFill>
                <a:latin typeface="Cambria" pitchFamily="18" charset="0"/>
              </a:rPr>
              <a:t>Guaranteed ride home</a:t>
            </a:r>
          </a:p>
          <a:p>
            <a:pPr marL="742950" lvl="1" indent="-285750">
              <a:spcBef>
                <a:spcPct val="20000"/>
              </a:spcBef>
              <a:buClr>
                <a:srgbClr val="F6A840"/>
              </a:buClr>
              <a:buFont typeface="Arial" charset="0"/>
              <a:buChar char="–"/>
            </a:pPr>
            <a:r>
              <a:rPr lang="en-US" sz="2800">
                <a:solidFill>
                  <a:srgbClr val="F9F5DE"/>
                </a:solidFill>
                <a:latin typeface="Cambria" pitchFamily="18" charset="0"/>
              </a:rPr>
              <a:t>Workout to work</a:t>
            </a:r>
          </a:p>
          <a:p>
            <a:pPr marL="742950" lvl="1" indent="-285750">
              <a:spcBef>
                <a:spcPct val="20000"/>
              </a:spcBef>
              <a:buClr>
                <a:srgbClr val="F6A840"/>
              </a:buClr>
              <a:buFont typeface="Arial" charset="0"/>
              <a:buChar char="–"/>
            </a:pPr>
            <a:r>
              <a:rPr lang="en-US" sz="2800">
                <a:solidFill>
                  <a:srgbClr val="F9F5DE"/>
                </a:solidFill>
                <a:latin typeface="Cambria" pitchFamily="18" charset="0"/>
              </a:rPr>
              <a:t>Cash incentives </a:t>
            </a:r>
          </a:p>
          <a:p>
            <a:pPr marL="742950" lvl="1" indent="-285750">
              <a:spcBef>
                <a:spcPct val="20000"/>
              </a:spcBef>
              <a:buClr>
                <a:srgbClr val="F6A840"/>
              </a:buClr>
              <a:buFont typeface="Arial" charset="0"/>
              <a:buChar char="–"/>
            </a:pPr>
            <a:endParaRPr lang="en-US" sz="2800">
              <a:solidFill>
                <a:srgbClr val="F9F5DE"/>
              </a:solidFill>
              <a:latin typeface="Cambria" pitchFamily="18" charset="0"/>
            </a:endParaRPr>
          </a:p>
          <a:p>
            <a:pPr marL="273050" indent="-273050" algn="ctr">
              <a:spcBef>
                <a:spcPct val="20000"/>
              </a:spcBef>
              <a:buClr>
                <a:srgbClr val="F6A840"/>
              </a:buClr>
              <a:buFont typeface="Arial" charset="0"/>
              <a:buNone/>
            </a:pPr>
            <a:r>
              <a:rPr lang="en-US" sz="2000">
                <a:solidFill>
                  <a:srgbClr val="F9F5DE"/>
                </a:solidFill>
                <a:latin typeface="Cambria" pitchFamily="18" charset="0"/>
              </a:rPr>
              <a:t>More information: www.abctma.com/programs/index.htm </a:t>
            </a:r>
          </a:p>
        </p:txBody>
      </p:sp>
      <p:pic>
        <p:nvPicPr>
          <p:cNvPr id="4" name="Picture 8" descr="NuRide_logo_GIF">
            <a:hlinkClick r:id="rId4"/>
          </p:cNvPr>
          <p:cNvPicPr>
            <a:picLocks noChangeAspect="1" noChangeArrowheads="1"/>
          </p:cNvPicPr>
          <p:nvPr/>
        </p:nvPicPr>
        <p:blipFill>
          <a:blip r:embed="rId5" cstate="print"/>
          <a:srcRect/>
          <a:stretch>
            <a:fillRect/>
          </a:stretch>
        </p:blipFill>
        <p:spPr bwMode="auto">
          <a:xfrm>
            <a:off x="6677025" y="2698750"/>
            <a:ext cx="1292225" cy="444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3" cstate="print"/>
          <a:srcRect l="4301" t="6334" r="3949" b="10950"/>
          <a:stretch>
            <a:fillRect/>
          </a:stretch>
        </p:blipFill>
        <p:spPr bwMode="auto">
          <a:xfrm>
            <a:off x="3314700" y="304800"/>
            <a:ext cx="2486025" cy="1371600"/>
          </a:xfrm>
          <a:prstGeom prst="rect">
            <a:avLst/>
          </a:prstGeom>
          <a:noFill/>
          <a:ln w="9525">
            <a:noFill/>
            <a:miter lim="800000"/>
            <a:headEnd/>
            <a:tailEnd/>
          </a:ln>
        </p:spPr>
      </p:pic>
      <p:sp>
        <p:nvSpPr>
          <p:cNvPr id="3" name="Content Placeholder 2"/>
          <p:cNvSpPr txBox="1">
            <a:spLocks/>
          </p:cNvSpPr>
          <p:nvPr/>
        </p:nvSpPr>
        <p:spPr bwMode="auto">
          <a:xfrm>
            <a:off x="320675" y="1752600"/>
            <a:ext cx="8502650" cy="3754438"/>
          </a:xfrm>
          <a:prstGeom prst="rect">
            <a:avLst/>
          </a:prstGeom>
          <a:noFill/>
          <a:ln w="9525">
            <a:noFill/>
            <a:miter lim="800000"/>
            <a:headEnd/>
            <a:tailEnd/>
          </a:ln>
        </p:spPr>
        <p:txBody>
          <a:bodyPr/>
          <a:lstStyle/>
          <a:p>
            <a:pPr marL="273050" indent="-273050">
              <a:spcBef>
                <a:spcPct val="20000"/>
              </a:spcBef>
              <a:buClr>
                <a:srgbClr val="F6A840"/>
              </a:buClr>
              <a:buFont typeface="Arial" charset="0"/>
              <a:buChar char="•"/>
            </a:pPr>
            <a:r>
              <a:rPr lang="en-US" sz="2800" dirty="0">
                <a:solidFill>
                  <a:srgbClr val="F9F5DE"/>
                </a:solidFill>
                <a:latin typeface="Cambria" pitchFamily="18" charset="0"/>
              </a:rPr>
              <a:t>Tufts membership for $25/year</a:t>
            </a:r>
          </a:p>
          <a:p>
            <a:pPr marL="273050" indent="-273050">
              <a:spcBef>
                <a:spcPct val="20000"/>
              </a:spcBef>
              <a:buClr>
                <a:srgbClr val="F6A840"/>
              </a:buClr>
              <a:buFont typeface="Arial" charset="0"/>
              <a:buChar char="•"/>
            </a:pPr>
            <a:r>
              <a:rPr lang="en-US" sz="2800" dirty="0" smtClean="0">
                <a:solidFill>
                  <a:srgbClr val="F9F5DE"/>
                </a:solidFill>
                <a:latin typeface="Cambria" pitchFamily="18" charset="0"/>
              </a:rPr>
              <a:t>$9+/</a:t>
            </a:r>
            <a:r>
              <a:rPr lang="en-US" sz="2800" dirty="0">
                <a:solidFill>
                  <a:srgbClr val="F9F5DE"/>
                </a:solidFill>
                <a:latin typeface="Cambria" pitchFamily="18" charset="0"/>
              </a:rPr>
              <a:t>hr., including gas and insurance</a:t>
            </a:r>
          </a:p>
          <a:p>
            <a:pPr marL="273050" indent="-273050" algn="ctr">
              <a:spcBef>
                <a:spcPct val="20000"/>
              </a:spcBef>
              <a:buClr>
                <a:srgbClr val="F6A840"/>
              </a:buClr>
              <a:buFont typeface="Arial" charset="0"/>
              <a:buNone/>
            </a:pPr>
            <a:r>
              <a:rPr lang="en-US" sz="2000" dirty="0">
                <a:solidFill>
                  <a:srgbClr val="F9F5DE"/>
                </a:solidFill>
                <a:latin typeface="Cambria" pitchFamily="18" charset="0"/>
              </a:rPr>
              <a:t>More information: </a:t>
            </a:r>
          </a:p>
          <a:p>
            <a:pPr marL="273050" indent="-273050" algn="ctr">
              <a:spcBef>
                <a:spcPct val="20000"/>
              </a:spcBef>
              <a:buClr>
                <a:srgbClr val="F6A840"/>
              </a:buClr>
              <a:buFont typeface="Arial" charset="0"/>
              <a:buNone/>
            </a:pPr>
            <a:r>
              <a:rPr lang="en-US" sz="2000" dirty="0">
                <a:solidFill>
                  <a:srgbClr val="F9F5DE"/>
                </a:solidFill>
                <a:latin typeface="Cambria" pitchFamily="18" charset="0"/>
              </a:rPr>
              <a:t>www.zipcar.com/tufts (Tufts employees)</a:t>
            </a:r>
          </a:p>
          <a:p>
            <a:pPr marL="273050" indent="-273050" algn="ctr">
              <a:spcBef>
                <a:spcPct val="20000"/>
              </a:spcBef>
              <a:buClr>
                <a:srgbClr val="F6A840"/>
              </a:buClr>
              <a:buFont typeface="Arial" charset="0"/>
              <a:buNone/>
            </a:pPr>
            <a:r>
              <a:rPr lang="en-US" sz="2000" dirty="0">
                <a:solidFill>
                  <a:srgbClr val="F9F5DE"/>
                </a:solidFill>
                <a:latin typeface="Cambria" pitchFamily="18" charset="0"/>
              </a:rPr>
              <a:t>www.zipcar.com/abctma (Medical Center employees)</a:t>
            </a:r>
          </a:p>
        </p:txBody>
      </p:sp>
      <p:pic>
        <p:nvPicPr>
          <p:cNvPr id="32771" name="Picture 2"/>
          <p:cNvPicPr>
            <a:picLocks noChangeAspect="1" noChangeArrowheads="1"/>
          </p:cNvPicPr>
          <p:nvPr/>
        </p:nvPicPr>
        <p:blipFill>
          <a:blip r:embed="rId4" cstate="print"/>
          <a:srcRect l="37083" t="39238" r="39684" b="33144"/>
          <a:stretch>
            <a:fillRect/>
          </a:stretch>
        </p:blipFill>
        <p:spPr bwMode="auto">
          <a:xfrm>
            <a:off x="2713038" y="3943350"/>
            <a:ext cx="3717925" cy="2762250"/>
          </a:xfrm>
          <a:prstGeom prst="rect">
            <a:avLst/>
          </a:prstGeom>
          <a:noFill/>
          <a:ln w="9525">
            <a:noFill/>
            <a:miter lim="800000"/>
            <a:headEnd/>
            <a:tailEnd/>
          </a:ln>
        </p:spPr>
      </p:pic>
      <p:sp>
        <p:nvSpPr>
          <p:cNvPr id="5" name="5-Point Star 4"/>
          <p:cNvSpPr/>
          <p:nvPr/>
        </p:nvSpPr>
        <p:spPr>
          <a:xfrm>
            <a:off x="4017963" y="6064250"/>
            <a:ext cx="138112" cy="136525"/>
          </a:xfrm>
          <a:prstGeom prst="star5">
            <a:avLst/>
          </a:prstGeom>
          <a:solidFill>
            <a:srgbClr val="F8C73E"/>
          </a:solidFill>
          <a:ln>
            <a:solidFill>
              <a:srgbClr val="F492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mbria" pitchFamily="18"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cstate="print"/>
          <a:srcRect/>
          <a:stretch>
            <a:fillRect/>
          </a:stretch>
        </p:blipFill>
        <p:spPr bwMode="auto">
          <a:xfrm>
            <a:off x="2667000" y="3733800"/>
            <a:ext cx="3357562" cy="2553609"/>
          </a:xfrm>
          <a:prstGeom prst="rect">
            <a:avLst/>
          </a:prstGeom>
          <a:noFill/>
          <a:ln w="9525">
            <a:noFill/>
            <a:miter lim="800000"/>
            <a:headEnd/>
            <a:tailEnd/>
          </a:ln>
        </p:spPr>
      </p:pic>
      <p:pic>
        <p:nvPicPr>
          <p:cNvPr id="34818" name="Picture 3"/>
          <p:cNvPicPr>
            <a:picLocks noChangeAspect="1" noChangeArrowheads="1"/>
          </p:cNvPicPr>
          <p:nvPr/>
        </p:nvPicPr>
        <p:blipFill>
          <a:blip r:embed="rId3" cstate="print"/>
          <a:srcRect/>
          <a:stretch>
            <a:fillRect/>
          </a:stretch>
        </p:blipFill>
        <p:spPr bwMode="auto">
          <a:xfrm>
            <a:off x="3962400" y="96838"/>
            <a:ext cx="1219200" cy="1219200"/>
          </a:xfrm>
          <a:prstGeom prst="rect">
            <a:avLst/>
          </a:prstGeom>
          <a:noFill/>
          <a:ln w="9525">
            <a:noFill/>
            <a:miter lim="800000"/>
            <a:headEnd/>
            <a:tailEnd/>
          </a:ln>
        </p:spPr>
      </p:pic>
      <p:sp>
        <p:nvSpPr>
          <p:cNvPr id="5" name="Content Placeholder 2"/>
          <p:cNvSpPr txBox="1">
            <a:spLocks/>
          </p:cNvSpPr>
          <p:nvPr/>
        </p:nvSpPr>
        <p:spPr>
          <a:xfrm>
            <a:off x="320675" y="1379538"/>
            <a:ext cx="8502650" cy="3752850"/>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buClr>
                <a:srgbClr val="F6A840"/>
              </a:buClr>
              <a:defRPr/>
            </a:pPr>
            <a:r>
              <a:rPr lang="en-US" sz="2800" i="0" dirty="0" smtClean="0">
                <a:solidFill>
                  <a:schemeClr val="accent3">
                    <a:lumMod val="20000"/>
                    <a:lumOff val="80000"/>
                  </a:schemeClr>
                </a:solidFill>
                <a:latin typeface="Cambria" pitchFamily="18" charset="0"/>
              </a:rPr>
              <a:t>New bike-sharing system that began in 2011</a:t>
            </a:r>
          </a:p>
          <a:p>
            <a:pPr fontAlgn="auto">
              <a:spcAft>
                <a:spcPts val="0"/>
              </a:spcAft>
              <a:buClr>
                <a:srgbClr val="F6A840"/>
              </a:buClr>
              <a:defRPr/>
            </a:pPr>
            <a:r>
              <a:rPr lang="en-US" sz="2800" i="0" dirty="0" smtClean="0">
                <a:solidFill>
                  <a:schemeClr val="accent3">
                    <a:lumMod val="20000"/>
                    <a:lumOff val="80000"/>
                  </a:schemeClr>
                </a:solidFill>
                <a:latin typeface="Cambria" pitchFamily="18" charset="0"/>
              </a:rPr>
              <a:t>600+ bicycles when they started</a:t>
            </a:r>
          </a:p>
          <a:p>
            <a:pPr lvl="1" fontAlgn="auto">
              <a:spcAft>
                <a:spcPts val="0"/>
              </a:spcAft>
              <a:buClr>
                <a:srgbClr val="F6A840"/>
              </a:buClr>
              <a:defRPr/>
            </a:pPr>
            <a:r>
              <a:rPr lang="en-US" sz="2800" i="0" dirty="0" smtClean="0">
                <a:solidFill>
                  <a:schemeClr val="accent3">
                    <a:lumMod val="20000"/>
                    <a:lumOff val="80000"/>
                  </a:schemeClr>
                </a:solidFill>
                <a:latin typeface="Cambria" pitchFamily="18" charset="0"/>
              </a:rPr>
              <a:t> you can rent by the hour, day, or year</a:t>
            </a:r>
          </a:p>
          <a:p>
            <a:pPr marL="0" indent="0" algn="ctr" fontAlgn="auto">
              <a:spcAft>
                <a:spcPts val="0"/>
              </a:spcAft>
              <a:buClr>
                <a:srgbClr val="F6A840"/>
              </a:buClr>
              <a:buFont typeface="Arial" pitchFamily="34" charset="0"/>
              <a:buNone/>
              <a:defRPr/>
            </a:pPr>
            <a:r>
              <a:rPr lang="en-US" sz="2000" i="0" dirty="0" smtClean="0">
                <a:solidFill>
                  <a:schemeClr val="accent3">
                    <a:lumMod val="20000"/>
                    <a:lumOff val="80000"/>
                  </a:schemeClr>
                </a:solidFill>
                <a:latin typeface="Cambria" pitchFamily="18" charset="0"/>
              </a:rPr>
              <a:t>More information: www.thehubway.com </a:t>
            </a:r>
          </a:p>
        </p:txBody>
      </p:sp>
      <p:sp>
        <p:nvSpPr>
          <p:cNvPr id="6" name="5-Point Star 5"/>
          <p:cNvSpPr/>
          <p:nvPr/>
        </p:nvSpPr>
        <p:spPr>
          <a:xfrm>
            <a:off x="4027488" y="5257800"/>
            <a:ext cx="182562" cy="182563"/>
          </a:xfrm>
          <a:prstGeom prst="star5">
            <a:avLst/>
          </a:prstGeom>
          <a:solidFill>
            <a:srgbClr val="F8C73E"/>
          </a:solidFill>
          <a:ln>
            <a:solidFill>
              <a:srgbClr val="F492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mbria"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cstate="print"/>
          <a:srcRect/>
          <a:stretch>
            <a:fillRect/>
          </a:stretch>
        </p:blipFill>
        <p:spPr bwMode="auto">
          <a:xfrm>
            <a:off x="0" y="0"/>
            <a:ext cx="9144000" cy="6864350"/>
          </a:xfrm>
          <a:prstGeom prst="rect">
            <a:avLst/>
          </a:prstGeom>
          <a:noFill/>
          <a:ln w="9525">
            <a:noFill/>
            <a:miter lim="800000"/>
            <a:headEnd/>
            <a:tailEnd/>
          </a:ln>
        </p:spPr>
      </p:pic>
      <p:sp>
        <p:nvSpPr>
          <p:cNvPr id="3" name="5-Point Star 2"/>
          <p:cNvSpPr/>
          <p:nvPr/>
        </p:nvSpPr>
        <p:spPr>
          <a:xfrm>
            <a:off x="3276600" y="4724400"/>
            <a:ext cx="274638" cy="274638"/>
          </a:xfrm>
          <a:prstGeom prst="star5">
            <a:avLst/>
          </a:prstGeom>
          <a:solidFill>
            <a:srgbClr val="F8C73E"/>
          </a:solidFill>
          <a:ln>
            <a:solidFill>
              <a:srgbClr val="F492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mbria"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p:cNvPicPr>
            <a:picLocks noChangeAspect="1" noChangeArrowheads="1"/>
          </p:cNvPicPr>
          <p:nvPr/>
        </p:nvPicPr>
        <p:blipFill>
          <a:blip r:embed="rId3" cstate="print"/>
          <a:srcRect l="1938" r="11137"/>
          <a:stretch>
            <a:fillRect/>
          </a:stretch>
        </p:blipFill>
        <p:spPr bwMode="auto">
          <a:xfrm>
            <a:off x="0" y="0"/>
            <a:ext cx="9144000" cy="6858000"/>
          </a:xfrm>
          <a:prstGeom prst="rect">
            <a:avLst/>
          </a:prstGeom>
          <a:noFill/>
          <a:ln w="9525">
            <a:noFill/>
            <a:miter lim="800000"/>
            <a:headEnd/>
            <a:tailEnd/>
          </a:ln>
        </p:spPr>
      </p:pic>
      <p:sp>
        <p:nvSpPr>
          <p:cNvPr id="2" name="Oval 1"/>
          <p:cNvSpPr/>
          <p:nvPr/>
        </p:nvSpPr>
        <p:spPr>
          <a:xfrm>
            <a:off x="2681288" y="1439863"/>
            <a:ext cx="3657600" cy="365760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mbria" pitchFamily="18" charset="0"/>
            </a:endParaRPr>
          </a:p>
        </p:txBody>
      </p:sp>
      <p:sp>
        <p:nvSpPr>
          <p:cNvPr id="3" name="Oval 2"/>
          <p:cNvSpPr/>
          <p:nvPr/>
        </p:nvSpPr>
        <p:spPr>
          <a:xfrm>
            <a:off x="1309688" y="68263"/>
            <a:ext cx="6400800" cy="640080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mbria" pitchFamily="18" charset="0"/>
            </a:endParaRPr>
          </a:p>
        </p:txBody>
      </p:sp>
      <p:sp>
        <p:nvSpPr>
          <p:cNvPr id="4" name="5-Point Star 3"/>
          <p:cNvSpPr/>
          <p:nvPr/>
        </p:nvSpPr>
        <p:spPr>
          <a:xfrm>
            <a:off x="4371975" y="3132138"/>
            <a:ext cx="274638" cy="274637"/>
          </a:xfrm>
          <a:prstGeom prst="star5">
            <a:avLst/>
          </a:prstGeom>
          <a:solidFill>
            <a:srgbClr val="F8C73E"/>
          </a:solidFill>
          <a:ln>
            <a:solidFill>
              <a:srgbClr val="F492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mbria" pitchFamily="18" charset="0"/>
            </a:endParaRPr>
          </a:p>
        </p:txBody>
      </p:sp>
      <p:sp>
        <p:nvSpPr>
          <p:cNvPr id="5" name="TextBox 4"/>
          <p:cNvSpPr txBox="1"/>
          <p:nvPr/>
        </p:nvSpPr>
        <p:spPr>
          <a:xfrm>
            <a:off x="3348807" y="4855661"/>
            <a:ext cx="2322095" cy="429745"/>
          </a:xfrm>
          <a:prstGeom prst="rect">
            <a:avLst/>
          </a:prstGeom>
          <a:noFill/>
        </p:spPr>
        <p:txBody>
          <a:bodyPr spcFirstLastPara="1" anchor="ctr">
            <a:prstTxWarp prst="textArchDown">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b="1" dirty="0">
                <a:ln w="50800"/>
                <a:solidFill>
                  <a:schemeClr val="bg2">
                    <a:lumMod val="50000"/>
                  </a:schemeClr>
                </a:solidFill>
                <a:latin typeface="Cambria" pitchFamily="18" charset="0"/>
              </a:rPr>
              <a:t>5 minute walk</a:t>
            </a:r>
          </a:p>
        </p:txBody>
      </p:sp>
      <p:sp>
        <p:nvSpPr>
          <p:cNvPr id="8" name="TextBox 7"/>
          <p:cNvSpPr txBox="1"/>
          <p:nvPr/>
        </p:nvSpPr>
        <p:spPr>
          <a:xfrm>
            <a:off x="3348807" y="6223244"/>
            <a:ext cx="2322095" cy="429745"/>
          </a:xfrm>
          <a:prstGeom prst="rect">
            <a:avLst/>
          </a:prstGeom>
          <a:noFill/>
        </p:spPr>
        <p:txBody>
          <a:bodyPr spcFirstLastPara="1" anchor="ctr">
            <a:prstTxWarp prst="textArchDown">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b="1" dirty="0">
                <a:ln w="50800"/>
                <a:solidFill>
                  <a:schemeClr val="bg2">
                    <a:lumMod val="50000"/>
                  </a:schemeClr>
                </a:solidFill>
                <a:latin typeface="Cambria" pitchFamily="18" charset="0"/>
              </a:rPr>
              <a:t>10 minute walk</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3" cstate="print"/>
          <a:srcRect/>
          <a:stretch>
            <a:fillRect/>
          </a:stretch>
        </p:blipFill>
        <p:spPr bwMode="auto">
          <a:xfrm>
            <a:off x="2447925" y="635000"/>
            <a:ext cx="4248150" cy="558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3" cstate="print"/>
          <a:srcRect/>
          <a:stretch>
            <a:fillRect/>
          </a:stretch>
        </p:blipFill>
        <p:spPr bwMode="auto">
          <a:xfrm>
            <a:off x="2300288" y="220663"/>
            <a:ext cx="4543425" cy="3208337"/>
          </a:xfrm>
          <a:prstGeom prst="rect">
            <a:avLst/>
          </a:prstGeom>
          <a:noFill/>
          <a:ln w="9525">
            <a:noFill/>
            <a:miter lim="800000"/>
            <a:headEnd/>
            <a:tailEnd/>
          </a:ln>
        </p:spPr>
      </p:pic>
      <p:sp>
        <p:nvSpPr>
          <p:cNvPr id="4" name="Content Placeholder 2"/>
          <p:cNvSpPr txBox="1">
            <a:spLocks/>
          </p:cNvSpPr>
          <p:nvPr/>
        </p:nvSpPr>
        <p:spPr>
          <a:xfrm>
            <a:off x="320675" y="3543300"/>
            <a:ext cx="8823325" cy="1690688"/>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buClr>
                <a:srgbClr val="F6A840"/>
              </a:buClr>
              <a:defRPr/>
            </a:pPr>
            <a:r>
              <a:rPr lang="en-US" sz="2800" i="0" dirty="0" smtClean="0">
                <a:solidFill>
                  <a:schemeClr val="accent3">
                    <a:lumMod val="20000"/>
                    <a:lumOff val="80000"/>
                  </a:schemeClr>
                </a:solidFill>
                <a:latin typeface="Cambria" pitchFamily="18" charset="0"/>
              </a:rPr>
              <a:t>Videoconferencing locations</a:t>
            </a:r>
          </a:p>
          <a:p>
            <a:pPr lvl="1" fontAlgn="auto">
              <a:spcAft>
                <a:spcPts val="0"/>
              </a:spcAft>
              <a:buClr>
                <a:srgbClr val="F6A840"/>
              </a:buClr>
              <a:defRPr/>
            </a:pPr>
            <a:r>
              <a:rPr lang="en-US" sz="2400" i="0" dirty="0" smtClean="0">
                <a:solidFill>
                  <a:schemeClr val="accent3">
                    <a:lumMod val="20000"/>
                    <a:lumOff val="80000"/>
                  </a:schemeClr>
                </a:solidFill>
                <a:latin typeface="Cambria" pitchFamily="18" charset="0"/>
              </a:rPr>
              <a:t>Sackler 114 &amp; 802</a:t>
            </a:r>
          </a:p>
          <a:p>
            <a:pPr lvl="1" fontAlgn="auto">
              <a:spcAft>
                <a:spcPts val="0"/>
              </a:spcAft>
              <a:buClr>
                <a:srgbClr val="F6A840"/>
              </a:buClr>
              <a:defRPr/>
            </a:pPr>
            <a:r>
              <a:rPr lang="en-US" sz="2400" i="0" dirty="0" err="1" smtClean="0">
                <a:solidFill>
                  <a:schemeClr val="accent3">
                    <a:lumMod val="20000"/>
                    <a:lumOff val="80000"/>
                  </a:schemeClr>
                </a:solidFill>
                <a:latin typeface="Cambria" pitchFamily="18" charset="0"/>
              </a:rPr>
              <a:t>Jaharis</a:t>
            </a:r>
            <a:r>
              <a:rPr lang="en-US" sz="2400" i="0" dirty="0" smtClean="0">
                <a:solidFill>
                  <a:schemeClr val="accent3">
                    <a:lumMod val="20000"/>
                    <a:lumOff val="80000"/>
                  </a:schemeClr>
                </a:solidFill>
                <a:latin typeface="Cambria" pitchFamily="18" charset="0"/>
              </a:rPr>
              <a:t> 118, 130, &amp; 272</a:t>
            </a:r>
          </a:p>
          <a:p>
            <a:pPr lvl="1" fontAlgn="auto">
              <a:spcAft>
                <a:spcPts val="0"/>
              </a:spcAft>
              <a:buClr>
                <a:srgbClr val="F6A840"/>
              </a:buClr>
              <a:defRPr/>
            </a:pPr>
            <a:r>
              <a:rPr lang="en-US" sz="2400" i="0" dirty="0" smtClean="0">
                <a:solidFill>
                  <a:schemeClr val="accent3">
                    <a:lumMod val="20000"/>
                    <a:lumOff val="80000"/>
                  </a:schemeClr>
                </a:solidFill>
                <a:latin typeface="Cambria" pitchFamily="18" charset="0"/>
              </a:rPr>
              <a:t>Dental 619 &amp; 1414</a:t>
            </a:r>
          </a:p>
          <a:p>
            <a:pPr lvl="1" fontAlgn="auto">
              <a:spcAft>
                <a:spcPts val="0"/>
              </a:spcAft>
              <a:buClr>
                <a:srgbClr val="F6A840"/>
              </a:buClr>
              <a:defRPr/>
            </a:pPr>
            <a:r>
              <a:rPr lang="en-US" sz="2400" i="0" dirty="0" smtClean="0">
                <a:solidFill>
                  <a:schemeClr val="accent3">
                    <a:lumMod val="20000"/>
                    <a:lumOff val="80000"/>
                  </a:schemeClr>
                </a:solidFill>
                <a:latin typeface="Cambria" pitchFamily="18" charset="0"/>
              </a:rPr>
              <a:t>2 mobile videoconferencing units in Sackler &amp; Dental</a:t>
            </a:r>
          </a:p>
          <a:p>
            <a:pPr fontAlgn="auto">
              <a:spcAft>
                <a:spcPts val="0"/>
              </a:spcAft>
              <a:buClr>
                <a:srgbClr val="F6A840"/>
              </a:buClr>
              <a:defRPr/>
            </a:pPr>
            <a:r>
              <a:rPr lang="en-US" sz="2800" i="0" dirty="0" err="1" smtClean="0">
                <a:solidFill>
                  <a:schemeClr val="accent3">
                    <a:lumMod val="20000"/>
                    <a:lumOff val="80000"/>
                  </a:schemeClr>
                </a:solidFill>
                <a:latin typeface="Cambria" pitchFamily="18" charset="0"/>
              </a:rPr>
              <a:t>Movi</a:t>
            </a:r>
            <a:r>
              <a:rPr lang="en-US" sz="2800" i="0" dirty="0" smtClean="0">
                <a:solidFill>
                  <a:schemeClr val="accent3">
                    <a:lumMod val="20000"/>
                    <a:lumOff val="80000"/>
                  </a:schemeClr>
                </a:solidFill>
                <a:latin typeface="Cambria" pitchFamily="18" charset="0"/>
              </a:rPr>
              <a:t>/Jabber, Adobe Connect, Skype from your desk</a:t>
            </a:r>
          </a:p>
        </p:txBody>
      </p:sp>
      <p:sp>
        <p:nvSpPr>
          <p:cNvPr id="2" name="Rectangle 1"/>
          <p:cNvSpPr/>
          <p:nvPr/>
        </p:nvSpPr>
        <p:spPr>
          <a:xfrm>
            <a:off x="14288" y="6381750"/>
            <a:ext cx="9129712" cy="400050"/>
          </a:xfrm>
          <a:prstGeom prst="rect">
            <a:avLst/>
          </a:prstGeom>
        </p:spPr>
        <p:txBody>
          <a:bodyPr>
            <a:spAutoFit/>
          </a:bodyPr>
          <a:lstStyle/>
          <a:p>
            <a:pPr algn="ctr" fontAlgn="auto">
              <a:spcBef>
                <a:spcPts val="0"/>
              </a:spcBef>
              <a:spcAft>
                <a:spcPts val="0"/>
              </a:spcAft>
              <a:buClr>
                <a:srgbClr val="F6A840"/>
              </a:buClr>
              <a:defRPr/>
            </a:pPr>
            <a:r>
              <a:rPr lang="en-US" sz="2000" dirty="0">
                <a:solidFill>
                  <a:schemeClr val="accent3">
                    <a:lumMod val="20000"/>
                    <a:lumOff val="80000"/>
                  </a:schemeClr>
                </a:solidFill>
                <a:latin typeface="Cambria" pitchFamily="18" charset="0"/>
              </a:rPr>
              <a:t>More info: </a:t>
            </a:r>
            <a:r>
              <a:rPr lang="en-US" sz="2000" dirty="0">
                <a:solidFill>
                  <a:schemeClr val="accent3">
                    <a:lumMod val="20000"/>
                    <a:lumOff val="80000"/>
                  </a:schemeClr>
                </a:solidFill>
                <a:latin typeface="Cambria" pitchFamily="18" charset="0"/>
                <a:hlinkClick r:id="rId4"/>
              </a:rPr>
              <a:t>http://uit.tufts.edu/voiceservices/?pid=25</a:t>
            </a:r>
            <a:r>
              <a:rPr lang="en-US" sz="2000" dirty="0">
                <a:solidFill>
                  <a:schemeClr val="accent3">
                    <a:lumMod val="20000"/>
                    <a:lumOff val="80000"/>
                  </a:schemeClr>
                </a:solidFill>
                <a:latin typeface="Cambria" pitchFamily="18" charset="0"/>
              </a:rPr>
              <a:t> or contact </a:t>
            </a:r>
            <a:r>
              <a:rPr lang="en-US" sz="2000" dirty="0" err="1">
                <a:solidFill>
                  <a:schemeClr val="accent3">
                    <a:lumMod val="20000"/>
                    <a:lumOff val="80000"/>
                  </a:schemeClr>
                </a:solidFill>
                <a:latin typeface="Cambria" pitchFamily="18" charset="0"/>
              </a:rPr>
              <a:t>Sumirko</a:t>
            </a:r>
            <a:r>
              <a:rPr lang="en-US" sz="2000" dirty="0">
                <a:solidFill>
                  <a:schemeClr val="accent3">
                    <a:lumMod val="20000"/>
                    <a:lumOff val="80000"/>
                  </a:schemeClr>
                </a:solidFill>
                <a:latin typeface="Cambria" pitchFamily="18" charset="0"/>
              </a:rPr>
              <a:t> </a:t>
            </a:r>
            <a:r>
              <a:rPr lang="en-US" sz="2000" dirty="0" err="1">
                <a:solidFill>
                  <a:schemeClr val="accent3">
                    <a:lumMod val="20000"/>
                    <a:lumOff val="80000"/>
                  </a:schemeClr>
                </a:solidFill>
                <a:latin typeface="Cambria" pitchFamily="18" charset="0"/>
              </a:rPr>
              <a:t>Oei</a:t>
            </a:r>
            <a:endParaRPr lang="en-US" sz="2000" dirty="0">
              <a:solidFill>
                <a:schemeClr val="accent3">
                  <a:lumMod val="20000"/>
                  <a:lumOff val="80000"/>
                </a:schemeClr>
              </a:solidFill>
              <a:latin typeface="Cambria" pitchFamily="18"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a:solidFill>
                  <a:srgbClr val="FBE197"/>
                </a:solidFill>
                <a:latin typeface="Cambria" pitchFamily="18" charset="0"/>
              </a:rPr>
              <a:t>Ideas for your office</a:t>
            </a:r>
          </a:p>
        </p:txBody>
      </p:sp>
      <p:grpSp>
        <p:nvGrpSpPr>
          <p:cNvPr id="8" name="Group 7"/>
          <p:cNvGrpSpPr>
            <a:grpSpLocks/>
          </p:cNvGrpSpPr>
          <p:nvPr/>
        </p:nvGrpSpPr>
        <p:grpSpPr bwMode="auto">
          <a:xfrm>
            <a:off x="719138" y="2667000"/>
            <a:ext cx="7410450" cy="3468688"/>
            <a:chOff x="719377" y="2363465"/>
            <a:chExt cx="7409745" cy="3468644"/>
          </a:xfrm>
        </p:grpSpPr>
        <p:pic>
          <p:nvPicPr>
            <p:cNvPr id="44040" name="Picture 8"/>
            <p:cNvPicPr>
              <a:picLocks noChangeAspect="1" noChangeArrowheads="1"/>
            </p:cNvPicPr>
            <p:nvPr/>
          </p:nvPicPr>
          <p:blipFill>
            <a:blip r:embed="rId3" cstate="print"/>
            <a:srcRect l="8089" r="24263"/>
            <a:stretch>
              <a:fillRect/>
            </a:stretch>
          </p:blipFill>
          <p:spPr bwMode="auto">
            <a:xfrm>
              <a:off x="2290181" y="4186189"/>
              <a:ext cx="2112839" cy="1645920"/>
            </a:xfrm>
            <a:prstGeom prst="rect">
              <a:avLst/>
            </a:prstGeom>
            <a:noFill/>
            <a:ln w="9525">
              <a:noFill/>
              <a:miter lim="800000"/>
              <a:headEnd/>
              <a:tailEnd/>
            </a:ln>
          </p:spPr>
        </p:pic>
        <p:pic>
          <p:nvPicPr>
            <p:cNvPr id="44041" name="Picture 5"/>
            <p:cNvPicPr>
              <a:picLocks noChangeAspect="1" noChangeArrowheads="1"/>
            </p:cNvPicPr>
            <p:nvPr/>
          </p:nvPicPr>
          <p:blipFill>
            <a:blip r:embed="rId4" cstate="print"/>
            <a:srcRect l="2580" t="3810" r="3871" b="6189"/>
            <a:stretch>
              <a:fillRect/>
            </a:stretch>
          </p:blipFill>
          <p:spPr bwMode="auto">
            <a:xfrm>
              <a:off x="4708731" y="4186189"/>
              <a:ext cx="2525486" cy="1645920"/>
            </a:xfrm>
            <a:prstGeom prst="rect">
              <a:avLst/>
            </a:prstGeom>
            <a:noFill/>
            <a:ln w="9525">
              <a:noFill/>
              <a:miter lim="800000"/>
              <a:headEnd/>
              <a:tailEnd/>
            </a:ln>
          </p:spPr>
        </p:pic>
        <p:pic>
          <p:nvPicPr>
            <p:cNvPr id="44042" name="Picture 10"/>
            <p:cNvPicPr>
              <a:picLocks noChangeAspect="1" noChangeArrowheads="1"/>
            </p:cNvPicPr>
            <p:nvPr/>
          </p:nvPicPr>
          <p:blipFill>
            <a:blip r:embed="rId5" cstate="print"/>
            <a:srcRect/>
            <a:stretch>
              <a:fillRect/>
            </a:stretch>
          </p:blipFill>
          <p:spPr bwMode="auto">
            <a:xfrm>
              <a:off x="719377" y="2363465"/>
              <a:ext cx="2440953" cy="1647643"/>
            </a:xfrm>
            <a:prstGeom prst="rect">
              <a:avLst/>
            </a:prstGeom>
            <a:noFill/>
            <a:ln w="9525">
              <a:noFill/>
              <a:miter lim="800000"/>
              <a:headEnd/>
              <a:tailEnd/>
            </a:ln>
          </p:spPr>
        </p:pic>
        <p:pic>
          <p:nvPicPr>
            <p:cNvPr id="44043" name="Picture 2"/>
            <p:cNvPicPr>
              <a:picLocks noChangeAspect="1" noChangeArrowheads="1"/>
            </p:cNvPicPr>
            <p:nvPr/>
          </p:nvPicPr>
          <p:blipFill>
            <a:blip r:embed="rId6" cstate="print"/>
            <a:srcRect/>
            <a:stretch>
              <a:fillRect/>
            </a:stretch>
          </p:blipFill>
          <p:spPr bwMode="auto">
            <a:xfrm>
              <a:off x="3393619" y="2363465"/>
              <a:ext cx="2080009" cy="1645920"/>
            </a:xfrm>
            <a:prstGeom prst="rect">
              <a:avLst/>
            </a:prstGeom>
            <a:noFill/>
            <a:ln w="9525">
              <a:noFill/>
              <a:miter lim="800000"/>
              <a:headEnd/>
              <a:tailEnd/>
            </a:ln>
          </p:spPr>
        </p:pic>
        <p:pic>
          <p:nvPicPr>
            <p:cNvPr id="44044" name="Picture 3"/>
            <p:cNvPicPr>
              <a:picLocks noChangeAspect="1" noChangeArrowheads="1"/>
            </p:cNvPicPr>
            <p:nvPr/>
          </p:nvPicPr>
          <p:blipFill>
            <a:blip r:embed="rId7" cstate="print"/>
            <a:srcRect/>
            <a:stretch>
              <a:fillRect/>
            </a:stretch>
          </p:blipFill>
          <p:spPr bwMode="auto">
            <a:xfrm>
              <a:off x="5706917" y="2365188"/>
              <a:ext cx="2422205" cy="1645920"/>
            </a:xfrm>
            <a:prstGeom prst="rect">
              <a:avLst/>
            </a:prstGeom>
            <a:noFill/>
            <a:ln w="9525">
              <a:noFill/>
              <a:miter lim="800000"/>
              <a:headEnd/>
              <a:tailEnd/>
            </a:ln>
          </p:spPr>
        </p:pic>
      </p:grpSp>
      <p:pic>
        <p:nvPicPr>
          <p:cNvPr id="11" name="Picture 2"/>
          <p:cNvPicPr>
            <a:picLocks noChangeAspect="1" noChangeArrowheads="1"/>
          </p:cNvPicPr>
          <p:nvPr/>
        </p:nvPicPr>
        <p:blipFill>
          <a:blip r:embed="rId8" cstate="print"/>
          <a:srcRect/>
          <a:stretch>
            <a:fillRect/>
          </a:stretch>
        </p:blipFill>
        <p:spPr bwMode="auto">
          <a:xfrm>
            <a:off x="1939925" y="3124200"/>
            <a:ext cx="5572125" cy="3429000"/>
          </a:xfrm>
          <a:prstGeom prst="rect">
            <a:avLst/>
          </a:prstGeom>
          <a:noFill/>
          <a:ln w="9525">
            <a:noFill/>
            <a:miter lim="800000"/>
            <a:headEnd/>
            <a:tailEnd/>
          </a:ln>
        </p:spPr>
      </p:pic>
      <p:pic>
        <p:nvPicPr>
          <p:cNvPr id="2052" name="Picture 4"/>
          <p:cNvPicPr>
            <a:picLocks noChangeAspect="1" noChangeArrowheads="1"/>
          </p:cNvPicPr>
          <p:nvPr/>
        </p:nvPicPr>
        <p:blipFill>
          <a:blip r:embed="rId9" cstate="print"/>
          <a:srcRect/>
          <a:stretch>
            <a:fillRect/>
          </a:stretch>
        </p:blipFill>
        <p:spPr bwMode="auto">
          <a:xfrm>
            <a:off x="2595563" y="3662363"/>
            <a:ext cx="3914775" cy="2933700"/>
          </a:xfrm>
          <a:prstGeom prst="rect">
            <a:avLst/>
          </a:prstGeom>
          <a:noFill/>
          <a:ln w="9525">
            <a:noFill/>
            <a:miter lim="800000"/>
            <a:headEnd/>
            <a:tailEnd/>
          </a:ln>
        </p:spPr>
      </p:pic>
      <p:pic>
        <p:nvPicPr>
          <p:cNvPr id="2055" name="Picture 7"/>
          <p:cNvPicPr>
            <a:picLocks noChangeAspect="1" noChangeArrowheads="1"/>
          </p:cNvPicPr>
          <p:nvPr/>
        </p:nvPicPr>
        <p:blipFill>
          <a:blip r:embed="rId10" cstate="print"/>
          <a:srcRect/>
          <a:stretch>
            <a:fillRect/>
          </a:stretch>
        </p:blipFill>
        <p:spPr bwMode="auto">
          <a:xfrm>
            <a:off x="3276600" y="4394200"/>
            <a:ext cx="2576512" cy="2463800"/>
          </a:xfrm>
          <a:prstGeom prst="rect">
            <a:avLst/>
          </a:prstGeom>
          <a:noFill/>
          <a:ln w="9525">
            <a:noFill/>
            <a:miter lim="800000"/>
            <a:headEnd/>
            <a:tailEnd/>
          </a:ln>
        </p:spPr>
      </p:pic>
      <p:sp>
        <p:nvSpPr>
          <p:cNvPr id="2" name="Content Placeholder 2"/>
          <p:cNvSpPr txBox="1">
            <a:spLocks/>
          </p:cNvSpPr>
          <p:nvPr/>
        </p:nvSpPr>
        <p:spPr bwMode="auto">
          <a:xfrm>
            <a:off x="315913" y="838200"/>
            <a:ext cx="8502650" cy="4873625"/>
          </a:xfrm>
          <a:prstGeom prst="rect">
            <a:avLst/>
          </a:prstGeom>
          <a:noFill/>
          <a:ln w="9525">
            <a:noFill/>
            <a:miter lim="800000"/>
            <a:headEnd/>
            <a:tailEnd/>
          </a:ln>
        </p:spPr>
        <p:txBody>
          <a:bodyPr/>
          <a:lstStyle/>
          <a:p>
            <a:pPr marL="273050" indent="-273050">
              <a:spcBef>
                <a:spcPct val="20000"/>
              </a:spcBef>
              <a:buClr>
                <a:srgbClr val="F6A840"/>
              </a:buClr>
              <a:buFont typeface="Arial" charset="0"/>
              <a:buChar char="•"/>
            </a:pPr>
            <a:r>
              <a:rPr lang="en-US" sz="2800" dirty="0">
                <a:solidFill>
                  <a:srgbClr val="F9F5DE"/>
                </a:solidFill>
                <a:latin typeface="Cambria" pitchFamily="18" charset="0"/>
              </a:rPr>
              <a:t>Walk, bike, take the T or bus, or carpool </a:t>
            </a:r>
            <a:endParaRPr lang="en-US" sz="2400" dirty="0">
              <a:solidFill>
                <a:srgbClr val="F9F5DE"/>
              </a:solidFill>
              <a:latin typeface="Cambria" pitchFamily="18" charset="0"/>
            </a:endParaRPr>
          </a:p>
          <a:p>
            <a:pPr marL="742950" lvl="1" indent="-285750">
              <a:spcBef>
                <a:spcPct val="20000"/>
              </a:spcBef>
              <a:buClr>
                <a:srgbClr val="F6A840"/>
              </a:buClr>
              <a:buFont typeface="Arial" charset="0"/>
              <a:buChar char="–"/>
            </a:pPr>
            <a:r>
              <a:rPr lang="en-US" sz="2400" dirty="0">
                <a:solidFill>
                  <a:srgbClr val="F9F5DE"/>
                </a:solidFill>
                <a:latin typeface="Cambria" pitchFamily="18" charset="0"/>
              </a:rPr>
              <a:t>Share information with others</a:t>
            </a:r>
          </a:p>
          <a:p>
            <a:pPr marL="742950" lvl="1" indent="-285750">
              <a:spcBef>
                <a:spcPct val="20000"/>
              </a:spcBef>
              <a:buClr>
                <a:srgbClr val="F6A840"/>
              </a:buClr>
              <a:buFont typeface="Arial" charset="0"/>
              <a:buChar char="–"/>
            </a:pPr>
            <a:r>
              <a:rPr lang="en-US" sz="2400" dirty="0">
                <a:solidFill>
                  <a:srgbClr val="F9F5DE"/>
                </a:solidFill>
                <a:latin typeface="Cambria" pitchFamily="18" charset="0"/>
              </a:rPr>
              <a:t>Calculate commuter cost - </a:t>
            </a:r>
            <a:r>
              <a:rPr lang="en-US" sz="2400" dirty="0">
                <a:latin typeface="Cambria" pitchFamily="18" charset="0"/>
                <a:hlinkClick r:id="rId11"/>
              </a:rPr>
              <a:t>http://www.commute.com/commuters/calculator</a:t>
            </a:r>
            <a:r>
              <a:rPr lang="en-US" sz="2400" dirty="0">
                <a:latin typeface="Cambria" pitchFamily="18" charset="0"/>
              </a:rPr>
              <a:t> </a:t>
            </a:r>
            <a:endParaRPr lang="en-US" sz="2400" dirty="0">
              <a:solidFill>
                <a:srgbClr val="F9F5DE"/>
              </a:solidFill>
              <a:latin typeface="Cambria" pitchFamily="18" charset="0"/>
            </a:endParaRPr>
          </a:p>
          <a:p>
            <a:pPr marL="273050" indent="-273050">
              <a:spcBef>
                <a:spcPct val="20000"/>
              </a:spcBef>
              <a:buClr>
                <a:srgbClr val="F6A840"/>
              </a:buClr>
              <a:buFont typeface="Arial" charset="0"/>
              <a:buChar char="•"/>
            </a:pPr>
            <a:r>
              <a:rPr lang="en-US" sz="2800" dirty="0">
                <a:solidFill>
                  <a:srgbClr val="F9F5DE"/>
                </a:solidFill>
                <a:latin typeface="Cambria" pitchFamily="18" charset="0"/>
              </a:rPr>
              <a:t>Encourage office videoconferencing</a:t>
            </a:r>
          </a:p>
          <a:p>
            <a:pPr marL="273050" indent="-273050">
              <a:spcBef>
                <a:spcPct val="20000"/>
              </a:spcBef>
              <a:buClr>
                <a:srgbClr val="F6A840"/>
              </a:buClr>
              <a:buFont typeface="Arial" charset="0"/>
              <a:buChar char="•"/>
            </a:pPr>
            <a:r>
              <a:rPr lang="en-US" sz="2800" dirty="0">
                <a:solidFill>
                  <a:srgbClr val="F9F5DE"/>
                </a:solidFill>
                <a:latin typeface="Cambria" pitchFamily="18" charset="0"/>
              </a:rPr>
              <a:t>Take the stairs for exercise</a:t>
            </a:r>
          </a:p>
          <a:p>
            <a:pPr marL="273050" indent="-273050">
              <a:spcBef>
                <a:spcPct val="20000"/>
              </a:spcBef>
              <a:buClr>
                <a:srgbClr val="F6A840"/>
              </a:buClr>
              <a:buFont typeface="Arial" charset="0"/>
              <a:buChar char="•"/>
            </a:pPr>
            <a:r>
              <a:rPr lang="en-US" sz="2800" dirty="0">
                <a:solidFill>
                  <a:srgbClr val="F9F5DE"/>
                </a:solidFill>
                <a:latin typeface="Cambria" pitchFamily="18" charset="0"/>
              </a:rPr>
              <a:t>Start an office challenge</a:t>
            </a:r>
          </a:p>
          <a:p>
            <a:pPr marL="273050" indent="-273050">
              <a:spcBef>
                <a:spcPct val="20000"/>
              </a:spcBef>
              <a:buClr>
                <a:srgbClr val="F6A840"/>
              </a:buClr>
              <a:buFont typeface="Arial" charset="0"/>
              <a:buChar char="•"/>
            </a:pPr>
            <a:r>
              <a:rPr lang="en-US" sz="2800" dirty="0" smtClean="0">
                <a:solidFill>
                  <a:srgbClr val="F9F5DE"/>
                </a:solidFill>
                <a:latin typeface="Cambria" pitchFamily="18" charset="0"/>
              </a:rPr>
              <a:t>Green Streets Walk/Ride Day Corporate Challenge</a:t>
            </a:r>
            <a:endParaRPr lang="en-US" sz="2800" dirty="0">
              <a:solidFill>
                <a:srgbClr val="F9F5DE"/>
              </a:solidFill>
              <a:latin typeface="Cambr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8"/>
                                        </p:tgtEl>
                                      </p:cBhvr>
                                    </p:animEffect>
                                    <p:anim calcmode="lin" valueType="num">
                                      <p:cBhvr>
                                        <p:cTn id="31" dur="1000"/>
                                        <p:tgtEl>
                                          <p:spTgt spid="8"/>
                                        </p:tgtEl>
                                        <p:attrNameLst>
                                          <p:attrName>ppt_x</p:attrName>
                                        </p:attrNameLst>
                                      </p:cBhvr>
                                      <p:tavLst>
                                        <p:tav tm="0">
                                          <p:val>
                                            <p:strVal val="ppt_x"/>
                                          </p:val>
                                        </p:tav>
                                        <p:tav tm="100000">
                                          <p:val>
                                            <p:strVal val="ppt_x"/>
                                          </p:val>
                                        </p:tav>
                                      </p:tavLst>
                                    </p:anim>
                                    <p:anim calcmode="lin" valueType="num">
                                      <p:cBhvr>
                                        <p:cTn id="32" dur="1000"/>
                                        <p:tgtEl>
                                          <p:spTgt spid="8"/>
                                        </p:tgtEl>
                                        <p:attrNameLst>
                                          <p:attrName>ppt_y</p:attrName>
                                        </p:attrNameLst>
                                      </p:cBhvr>
                                      <p:tavLst>
                                        <p:tav tm="0">
                                          <p:val>
                                            <p:strVal val="ppt_y"/>
                                          </p:val>
                                        </p:tav>
                                        <p:tav tm="100000">
                                          <p:val>
                                            <p:strVal val="ppt_y+.1"/>
                                          </p:val>
                                        </p:tav>
                                      </p:tavLst>
                                    </p:anim>
                                    <p:set>
                                      <p:cBhvr>
                                        <p:cTn id="33" dur="1" fill="hold">
                                          <p:stCondLst>
                                            <p:cond delay="999"/>
                                          </p:stCondLst>
                                        </p:cTn>
                                        <p:tgtEl>
                                          <p:spTgt spid="8"/>
                                        </p:tgtEl>
                                        <p:attrNameLst>
                                          <p:attrName>style.visibility</p:attrName>
                                        </p:attrNameLst>
                                      </p:cBhvr>
                                      <p:to>
                                        <p:strVal val="hidden"/>
                                      </p:to>
                                    </p:set>
                                  </p:childTnLst>
                                </p:cTn>
                              </p:par>
                              <p:par>
                                <p:cTn id="34" presetID="42" presetClass="entr" presetSubtype="0" fill="hold" nodeType="with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1000"/>
                                        <p:tgtEl>
                                          <p:spTgt spid="2">
                                            <p:txEl>
                                              <p:pRg st="3" end="3"/>
                                            </p:txEl>
                                          </p:spTgt>
                                        </p:tgtEl>
                                      </p:cBhvr>
                                    </p:animEffect>
                                    <p:anim calcmode="lin" valueType="num">
                                      <p:cBhvr>
                                        <p:cTn id="3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nodeType="clickEffect">
                                  <p:stCondLst>
                                    <p:cond delay="0"/>
                                  </p:stCondLst>
                                  <p:childTnLst>
                                    <p:animEffect transition="out" filter="fade">
                                      <p:cBhvr>
                                        <p:cTn id="47" dur="1000"/>
                                        <p:tgtEl>
                                          <p:spTgt spid="11"/>
                                        </p:tgtEl>
                                      </p:cBhvr>
                                    </p:animEffect>
                                    <p:anim calcmode="lin" valueType="num">
                                      <p:cBhvr>
                                        <p:cTn id="48" dur="1000"/>
                                        <p:tgtEl>
                                          <p:spTgt spid="11"/>
                                        </p:tgtEl>
                                        <p:attrNameLst>
                                          <p:attrName>ppt_x</p:attrName>
                                        </p:attrNameLst>
                                      </p:cBhvr>
                                      <p:tavLst>
                                        <p:tav tm="0">
                                          <p:val>
                                            <p:strVal val="ppt_x"/>
                                          </p:val>
                                        </p:tav>
                                        <p:tav tm="100000">
                                          <p:val>
                                            <p:strVal val="ppt_x"/>
                                          </p:val>
                                        </p:tav>
                                      </p:tavLst>
                                    </p:anim>
                                    <p:anim calcmode="lin" valueType="num">
                                      <p:cBhvr>
                                        <p:cTn id="49" dur="1000"/>
                                        <p:tgtEl>
                                          <p:spTgt spid="11"/>
                                        </p:tgtEl>
                                        <p:attrNameLst>
                                          <p:attrName>ppt_y</p:attrName>
                                        </p:attrNameLst>
                                      </p:cBhvr>
                                      <p:tavLst>
                                        <p:tav tm="0">
                                          <p:val>
                                            <p:strVal val="ppt_y"/>
                                          </p:val>
                                        </p:tav>
                                        <p:tav tm="100000">
                                          <p:val>
                                            <p:strVal val="ppt_y+.1"/>
                                          </p:val>
                                        </p:tav>
                                      </p:tavLst>
                                    </p:anim>
                                    <p:set>
                                      <p:cBhvr>
                                        <p:cTn id="50" dur="1" fill="hold">
                                          <p:stCondLst>
                                            <p:cond delay="999"/>
                                          </p:stCondLst>
                                        </p:cTn>
                                        <p:tgtEl>
                                          <p:spTgt spid="11"/>
                                        </p:tgtEl>
                                        <p:attrNameLst>
                                          <p:attrName>style.visibility</p:attrName>
                                        </p:attrNameLst>
                                      </p:cBhvr>
                                      <p:to>
                                        <p:strVal val="hidden"/>
                                      </p:to>
                                    </p:set>
                                  </p:childTnLst>
                                </p:cTn>
                              </p:par>
                              <p:par>
                                <p:cTn id="51" presetID="42" presetClass="entr" presetSubtype="0" fill="hold" nodeType="with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animEffect transition="in" filter="fade">
                                      <p:cBhvr>
                                        <p:cTn id="53" dur="1000"/>
                                        <p:tgtEl>
                                          <p:spTgt spid="2">
                                            <p:txEl>
                                              <p:pRg st="4" end="4"/>
                                            </p:txEl>
                                          </p:spTgt>
                                        </p:tgtEl>
                                      </p:cBhvr>
                                    </p:animEffect>
                                    <p:anim calcmode="lin" valueType="num">
                                      <p:cBhvr>
                                        <p:cTn id="5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4" end="4"/>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052"/>
                                        </p:tgtEl>
                                        <p:attrNameLst>
                                          <p:attrName>style.visibility</p:attrName>
                                        </p:attrNameLst>
                                      </p:cBhvr>
                                      <p:to>
                                        <p:strVal val="visible"/>
                                      </p:to>
                                    </p:set>
                                    <p:animEffect transition="in" filter="fade">
                                      <p:cBhvr>
                                        <p:cTn id="58" dur="1000"/>
                                        <p:tgtEl>
                                          <p:spTgt spid="2052"/>
                                        </p:tgtEl>
                                      </p:cBhvr>
                                    </p:animEffect>
                                    <p:anim calcmode="lin" valueType="num">
                                      <p:cBhvr>
                                        <p:cTn id="59" dur="1000" fill="hold"/>
                                        <p:tgtEl>
                                          <p:spTgt spid="2052"/>
                                        </p:tgtEl>
                                        <p:attrNameLst>
                                          <p:attrName>ppt_x</p:attrName>
                                        </p:attrNameLst>
                                      </p:cBhvr>
                                      <p:tavLst>
                                        <p:tav tm="0">
                                          <p:val>
                                            <p:strVal val="#ppt_x"/>
                                          </p:val>
                                        </p:tav>
                                        <p:tav tm="100000">
                                          <p:val>
                                            <p:strVal val="#ppt_x"/>
                                          </p:val>
                                        </p:tav>
                                      </p:tavLst>
                                    </p:anim>
                                    <p:anim calcmode="lin" valueType="num">
                                      <p:cBhvr>
                                        <p:cTn id="60"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xit" presetSubtype="0" fill="hold" nodeType="clickEffect">
                                  <p:stCondLst>
                                    <p:cond delay="0"/>
                                  </p:stCondLst>
                                  <p:childTnLst>
                                    <p:animEffect transition="out" filter="fade">
                                      <p:cBhvr>
                                        <p:cTn id="64" dur="1000"/>
                                        <p:tgtEl>
                                          <p:spTgt spid="2052"/>
                                        </p:tgtEl>
                                      </p:cBhvr>
                                    </p:animEffect>
                                    <p:anim calcmode="lin" valueType="num">
                                      <p:cBhvr>
                                        <p:cTn id="65" dur="1000"/>
                                        <p:tgtEl>
                                          <p:spTgt spid="2052"/>
                                        </p:tgtEl>
                                        <p:attrNameLst>
                                          <p:attrName>ppt_x</p:attrName>
                                        </p:attrNameLst>
                                      </p:cBhvr>
                                      <p:tavLst>
                                        <p:tav tm="0">
                                          <p:val>
                                            <p:strVal val="ppt_x"/>
                                          </p:val>
                                        </p:tav>
                                        <p:tav tm="100000">
                                          <p:val>
                                            <p:strVal val="ppt_x"/>
                                          </p:val>
                                        </p:tav>
                                      </p:tavLst>
                                    </p:anim>
                                    <p:anim calcmode="lin" valueType="num">
                                      <p:cBhvr>
                                        <p:cTn id="66" dur="1000"/>
                                        <p:tgtEl>
                                          <p:spTgt spid="2052"/>
                                        </p:tgtEl>
                                        <p:attrNameLst>
                                          <p:attrName>ppt_y</p:attrName>
                                        </p:attrNameLst>
                                      </p:cBhvr>
                                      <p:tavLst>
                                        <p:tav tm="0">
                                          <p:val>
                                            <p:strVal val="ppt_y"/>
                                          </p:val>
                                        </p:tav>
                                        <p:tav tm="100000">
                                          <p:val>
                                            <p:strVal val="ppt_y+.1"/>
                                          </p:val>
                                        </p:tav>
                                      </p:tavLst>
                                    </p:anim>
                                    <p:set>
                                      <p:cBhvr>
                                        <p:cTn id="67" dur="1" fill="hold">
                                          <p:stCondLst>
                                            <p:cond delay="999"/>
                                          </p:stCondLst>
                                        </p:cTn>
                                        <p:tgtEl>
                                          <p:spTgt spid="2052"/>
                                        </p:tgtEl>
                                        <p:attrNameLst>
                                          <p:attrName>style.visibility</p:attrName>
                                        </p:attrNameLst>
                                      </p:cBhvr>
                                      <p:to>
                                        <p:strVal val="hidden"/>
                                      </p:to>
                                    </p:set>
                                  </p:childTnLst>
                                </p:cTn>
                              </p:par>
                              <p:par>
                                <p:cTn id="68" presetID="42" presetClass="entr" presetSubtype="0" fill="hold" nodeType="withEffect">
                                  <p:stCondLst>
                                    <p:cond delay="0"/>
                                  </p:stCondLst>
                                  <p:childTnLst>
                                    <p:set>
                                      <p:cBhvr>
                                        <p:cTn id="69" dur="1" fill="hold">
                                          <p:stCondLst>
                                            <p:cond delay="0"/>
                                          </p:stCondLst>
                                        </p:cTn>
                                        <p:tgtEl>
                                          <p:spTgt spid="2">
                                            <p:txEl>
                                              <p:pRg st="5" end="5"/>
                                            </p:txEl>
                                          </p:spTgt>
                                        </p:tgtEl>
                                        <p:attrNameLst>
                                          <p:attrName>style.visibility</p:attrName>
                                        </p:attrNameLst>
                                      </p:cBhvr>
                                      <p:to>
                                        <p:strVal val="visible"/>
                                      </p:to>
                                    </p:set>
                                    <p:animEffect transition="in" filter="fade">
                                      <p:cBhvr>
                                        <p:cTn id="70" dur="1000"/>
                                        <p:tgtEl>
                                          <p:spTgt spid="2">
                                            <p:txEl>
                                              <p:pRg st="5" end="5"/>
                                            </p:txEl>
                                          </p:spTgt>
                                        </p:tgtEl>
                                      </p:cBhvr>
                                    </p:animEffect>
                                    <p:anim calcmode="lin" valueType="num">
                                      <p:cBhvr>
                                        <p:cTn id="7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5" end="5"/>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055"/>
                                        </p:tgtEl>
                                        <p:attrNameLst>
                                          <p:attrName>style.visibility</p:attrName>
                                        </p:attrNameLst>
                                      </p:cBhvr>
                                      <p:to>
                                        <p:strVal val="visible"/>
                                      </p:to>
                                    </p:set>
                                    <p:animEffect transition="in" filter="fade">
                                      <p:cBhvr>
                                        <p:cTn id="75" dur="1000"/>
                                        <p:tgtEl>
                                          <p:spTgt spid="2055"/>
                                        </p:tgtEl>
                                      </p:cBhvr>
                                    </p:animEffect>
                                    <p:anim calcmode="lin" valueType="num">
                                      <p:cBhvr>
                                        <p:cTn id="76" dur="1000" fill="hold"/>
                                        <p:tgtEl>
                                          <p:spTgt spid="2055"/>
                                        </p:tgtEl>
                                        <p:attrNameLst>
                                          <p:attrName>ppt_x</p:attrName>
                                        </p:attrNameLst>
                                      </p:cBhvr>
                                      <p:tavLst>
                                        <p:tav tm="0">
                                          <p:val>
                                            <p:strVal val="#ppt_x"/>
                                          </p:val>
                                        </p:tav>
                                        <p:tav tm="100000">
                                          <p:val>
                                            <p:strVal val="#ppt_x"/>
                                          </p:val>
                                        </p:tav>
                                      </p:tavLst>
                                    </p:anim>
                                    <p:anim calcmode="lin" valueType="num">
                                      <p:cBhvr>
                                        <p:cTn id="77"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2055"/>
                                        </p:tgtEl>
                                      </p:cBhvr>
                                    </p:animEffect>
                                    <p:anim calcmode="lin" valueType="num">
                                      <p:cBhvr>
                                        <p:cTn id="82" dur="1000"/>
                                        <p:tgtEl>
                                          <p:spTgt spid="2055"/>
                                        </p:tgtEl>
                                        <p:attrNameLst>
                                          <p:attrName>ppt_x</p:attrName>
                                        </p:attrNameLst>
                                      </p:cBhvr>
                                      <p:tavLst>
                                        <p:tav tm="0">
                                          <p:val>
                                            <p:strVal val="ppt_x"/>
                                          </p:val>
                                        </p:tav>
                                        <p:tav tm="100000">
                                          <p:val>
                                            <p:strVal val="ppt_x"/>
                                          </p:val>
                                        </p:tav>
                                      </p:tavLst>
                                    </p:anim>
                                    <p:anim calcmode="lin" valueType="num">
                                      <p:cBhvr>
                                        <p:cTn id="83" dur="1000"/>
                                        <p:tgtEl>
                                          <p:spTgt spid="2055"/>
                                        </p:tgtEl>
                                        <p:attrNameLst>
                                          <p:attrName>ppt_y</p:attrName>
                                        </p:attrNameLst>
                                      </p:cBhvr>
                                      <p:tavLst>
                                        <p:tav tm="0">
                                          <p:val>
                                            <p:strVal val="ppt_y"/>
                                          </p:val>
                                        </p:tav>
                                        <p:tav tm="100000">
                                          <p:val>
                                            <p:strVal val="ppt_y+.1"/>
                                          </p:val>
                                        </p:tav>
                                      </p:tavLst>
                                    </p:anim>
                                    <p:set>
                                      <p:cBhvr>
                                        <p:cTn id="84" dur="1" fill="hold">
                                          <p:stCondLst>
                                            <p:cond delay="999"/>
                                          </p:stCondLst>
                                        </p:cTn>
                                        <p:tgtEl>
                                          <p:spTgt spid="2055"/>
                                        </p:tgtEl>
                                        <p:attrNameLst>
                                          <p:attrName>style.visibility</p:attrName>
                                        </p:attrNameLst>
                                      </p:cBhvr>
                                      <p:to>
                                        <p:strVal val="hidden"/>
                                      </p:to>
                                    </p:set>
                                  </p:childTnLst>
                                </p:cTn>
                              </p:par>
                              <p:par>
                                <p:cTn id="85" presetID="42" presetClass="entr" presetSubtype="0" fill="hold" nodeType="withEffect">
                                  <p:stCondLst>
                                    <p:cond delay="0"/>
                                  </p:stCondLst>
                                  <p:childTnLst>
                                    <p:set>
                                      <p:cBhvr>
                                        <p:cTn id="86" dur="1" fill="hold">
                                          <p:stCondLst>
                                            <p:cond delay="0"/>
                                          </p:stCondLst>
                                        </p:cTn>
                                        <p:tgtEl>
                                          <p:spTgt spid="2">
                                            <p:txEl>
                                              <p:pRg st="6" end="6"/>
                                            </p:txEl>
                                          </p:spTgt>
                                        </p:tgtEl>
                                        <p:attrNameLst>
                                          <p:attrName>style.visibility</p:attrName>
                                        </p:attrNameLst>
                                      </p:cBhvr>
                                      <p:to>
                                        <p:strVal val="visible"/>
                                      </p:to>
                                    </p:set>
                                    <p:animEffect transition="in" filter="fade">
                                      <p:cBhvr>
                                        <p:cTn id="87" dur="1000"/>
                                        <p:tgtEl>
                                          <p:spTgt spid="2">
                                            <p:txEl>
                                              <p:pRg st="6" end="6"/>
                                            </p:txEl>
                                          </p:spTgt>
                                        </p:tgtEl>
                                      </p:cBhvr>
                                    </p:animEffect>
                                    <p:anim calcmode="lin" valueType="num">
                                      <p:cBhvr>
                                        <p:cTn id="8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8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txBox="1">
            <a:spLocks/>
          </p:cNvSpPr>
          <p:nvPr/>
        </p:nvSpPr>
        <p:spPr bwMode="auto">
          <a:xfrm>
            <a:off x="0" y="2849563"/>
            <a:ext cx="9144000" cy="1143000"/>
          </a:xfrm>
          <a:prstGeom prst="rect">
            <a:avLst/>
          </a:prstGeom>
          <a:noFill/>
          <a:ln w="9525">
            <a:noFill/>
            <a:miter lim="800000"/>
            <a:headEnd/>
            <a:tailEnd/>
          </a:ln>
        </p:spPr>
        <p:txBody>
          <a:bodyPr anchor="ctr"/>
          <a:lstStyle/>
          <a:p>
            <a:pPr algn="ctr">
              <a:defRPr/>
            </a:pPr>
            <a:r>
              <a:rPr lang="en-US" sz="4800" dirty="0">
                <a:solidFill>
                  <a:schemeClr val="bg2">
                    <a:lumMod val="50000"/>
                  </a:schemeClr>
                </a:solidFill>
                <a:latin typeface="Cambria" pitchFamily="18" charset="0"/>
              </a:rPr>
              <a:t>Purchasing</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1625" y="1527175"/>
            <a:ext cx="8504238" cy="4572000"/>
          </a:xfrm>
        </p:spPr>
        <p:txBody>
          <a:bodyPr anchor="ctr"/>
          <a:lstStyle/>
          <a:p>
            <a:pPr marL="0" indent="0" algn="ctr" eaLnBrk="1" hangingPunct="1">
              <a:buFont typeface="Wingdings 2" pitchFamily="18" charset="2"/>
              <a:buNone/>
            </a:pPr>
            <a:r>
              <a:rPr lang="en-US" sz="5400" i="0" smtClean="0">
                <a:solidFill>
                  <a:srgbClr val="F9F5DE"/>
                </a:solidFill>
                <a:latin typeface="Cambria" pitchFamily="18" charset="0"/>
              </a:rPr>
              <a:t>Between 2009 and 2010, the number of “green” products increased </a:t>
            </a:r>
            <a:r>
              <a:rPr lang="en-US" sz="5400" i="0" smtClean="0">
                <a:solidFill>
                  <a:srgbClr val="FCC742"/>
                </a:solidFill>
                <a:latin typeface="Cambria" pitchFamily="18" charset="0"/>
              </a:rPr>
              <a:t>73%</a:t>
            </a:r>
            <a:r>
              <a:rPr lang="en-US" sz="5400" i="0" smtClean="0">
                <a:solidFill>
                  <a:srgbClr val="F9F5DE"/>
                </a:solidFill>
                <a:latin typeface="Cambria" pitchFamily="18" charset="0"/>
              </a:rPr>
              <a:t>.</a:t>
            </a:r>
          </a:p>
        </p:txBody>
      </p:sp>
      <p:sp>
        <p:nvSpPr>
          <p:cNvPr id="108546" name="Title 1"/>
          <p:cNvSpPr>
            <a:spLocks noGrp="1"/>
          </p:cNvSpPr>
          <p:nvPr>
            <p:ph type="title"/>
          </p:nvPr>
        </p:nvSpPr>
        <p:spPr bwMode="auto">
          <a:xfrm>
            <a:off x="0" y="228600"/>
            <a:ext cx="9144000" cy="758825"/>
          </a:xfrm>
        </p:spPr>
        <p:txBody>
          <a:bodyPr wrap="square" numCol="1" anchorCtr="0" compatLnSpc="1">
            <a:prstTxWarp prst="textNoShape">
              <a:avLst/>
            </a:prstTxWarp>
          </a:bodyPr>
          <a:lstStyle/>
          <a:p>
            <a:pPr algn="ctr" eaLnBrk="1" hangingPunct="1"/>
            <a:r>
              <a:rPr lang="en-US" sz="3600" cap="none" smtClean="0">
                <a:solidFill>
                  <a:srgbClr val="FBE197"/>
                </a:solidFill>
                <a:latin typeface="Cambria" pitchFamily="18" charset="0"/>
              </a:rPr>
              <a:t>Green Claims – “Green” or Greenwashing?</a:t>
            </a:r>
          </a:p>
        </p:txBody>
      </p:sp>
      <p:sp>
        <p:nvSpPr>
          <p:cNvPr id="4" name="Rectangle 3"/>
          <p:cNvSpPr>
            <a:spLocks noChangeArrowheads="1"/>
          </p:cNvSpPr>
          <p:nvPr/>
        </p:nvSpPr>
        <p:spPr bwMode="auto">
          <a:xfrm>
            <a:off x="7620000" y="6424613"/>
            <a:ext cx="1385888" cy="246062"/>
          </a:xfrm>
          <a:prstGeom prst="rect">
            <a:avLst/>
          </a:prstGeom>
          <a:noFill/>
          <a:ln w="9525">
            <a:noFill/>
            <a:miter lim="800000"/>
            <a:headEnd/>
            <a:tailEnd/>
          </a:ln>
        </p:spPr>
        <p:txBody>
          <a:bodyPr>
            <a:spAutoFit/>
          </a:bodyPr>
          <a:lstStyle/>
          <a:p>
            <a:pPr algn="r"/>
            <a:r>
              <a:rPr lang="en-US" sz="1000">
                <a:latin typeface="Cambria" pitchFamily="18" charset="0"/>
              </a:rPr>
              <a:t>Source: TerraChoice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315913" y="1184275"/>
            <a:ext cx="8502650" cy="2319338"/>
          </a:xfrm>
          <a:prstGeom prst="rect">
            <a:avLst/>
          </a:prstGeom>
          <a:noFill/>
          <a:ln w="9525">
            <a:noFill/>
            <a:miter lim="800000"/>
            <a:headEnd/>
            <a:tailEnd/>
          </a:ln>
        </p:spPr>
        <p:txBody>
          <a:bodyPr/>
          <a:lstStyle/>
          <a:p>
            <a:pPr marL="273050" indent="-273050">
              <a:spcBef>
                <a:spcPct val="20000"/>
              </a:spcBef>
              <a:buClr>
                <a:srgbClr val="F6A840"/>
              </a:buClr>
              <a:buFont typeface="Arial" charset="0"/>
              <a:buChar char="•"/>
            </a:pPr>
            <a:r>
              <a:rPr lang="en-US" sz="2800" dirty="0">
                <a:solidFill>
                  <a:srgbClr val="F9F5DE"/>
                </a:solidFill>
                <a:latin typeface="Cambria" pitchFamily="18" charset="0"/>
              </a:rPr>
              <a:t>Role description revisited</a:t>
            </a:r>
          </a:p>
          <a:p>
            <a:pPr marL="273050" indent="-273050">
              <a:spcBef>
                <a:spcPct val="20000"/>
              </a:spcBef>
              <a:buClr>
                <a:srgbClr val="F6A840"/>
              </a:buClr>
              <a:buFont typeface="Arial" charset="0"/>
              <a:buChar char="•"/>
            </a:pPr>
            <a:r>
              <a:rPr lang="en-US" sz="2800" dirty="0" smtClean="0">
                <a:solidFill>
                  <a:srgbClr val="F9F5DE"/>
                </a:solidFill>
                <a:latin typeface="Cambria" pitchFamily="18" charset="0"/>
              </a:rPr>
              <a:t>How did your office introduction go?</a:t>
            </a:r>
          </a:p>
          <a:p>
            <a:pPr marL="273050" indent="-273050">
              <a:spcBef>
                <a:spcPct val="20000"/>
              </a:spcBef>
              <a:buClr>
                <a:srgbClr val="F6A840"/>
              </a:buClr>
              <a:buFont typeface="Arial" charset="0"/>
              <a:buChar char="•"/>
            </a:pPr>
            <a:r>
              <a:rPr lang="en-US" sz="2800" dirty="0" smtClean="0">
                <a:solidFill>
                  <a:srgbClr val="F9F5DE"/>
                </a:solidFill>
                <a:latin typeface="Cambria" pitchFamily="18" charset="0"/>
              </a:rPr>
              <a:t>Recycling survey and audit</a:t>
            </a:r>
            <a:endParaRPr lang="en-US" sz="2800" dirty="0">
              <a:solidFill>
                <a:srgbClr val="F9F5DE"/>
              </a:solidFill>
              <a:latin typeface="Cambria" pitchFamily="18" charset="0"/>
            </a:endParaRPr>
          </a:p>
        </p:txBody>
      </p:sp>
      <p:sp>
        <p:nvSpPr>
          <p:cNvPr id="15362"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a:solidFill>
                  <a:srgbClr val="FBE197"/>
                </a:solidFill>
                <a:latin typeface="Cambria" pitchFamily="18" charset="0"/>
              </a:rPr>
              <a:t>From last week…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8600" y="504825"/>
            <a:ext cx="5851525" cy="5851525"/>
          </a:xfrm>
          <a:prstGeom prst="ellipse">
            <a:avLst/>
          </a:prstGeom>
          <a:solidFill>
            <a:srgbClr val="F8C73E">
              <a:alpha val="60000"/>
            </a:srgbClr>
          </a:solidFill>
          <a:ln>
            <a:solidFill>
              <a:srgbClr val="F6A8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mbria" pitchFamily="18" charset="0"/>
            </a:endParaRPr>
          </a:p>
        </p:txBody>
      </p:sp>
      <p:sp>
        <p:nvSpPr>
          <p:cNvPr id="9" name="Oval 8"/>
          <p:cNvSpPr/>
          <p:nvPr/>
        </p:nvSpPr>
        <p:spPr>
          <a:xfrm>
            <a:off x="3048000" y="504825"/>
            <a:ext cx="5851525" cy="5851525"/>
          </a:xfrm>
          <a:prstGeom prst="ellipse">
            <a:avLst/>
          </a:prstGeom>
          <a:solidFill>
            <a:srgbClr val="F8C73E">
              <a:alpha val="60000"/>
            </a:srgbClr>
          </a:solidFill>
          <a:ln>
            <a:solidFill>
              <a:srgbClr val="F6A8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mbria" pitchFamily="18" charset="0"/>
            </a:endParaRPr>
          </a:p>
        </p:txBody>
      </p:sp>
      <p:pic>
        <p:nvPicPr>
          <p:cNvPr id="1026" name="Picture 2"/>
          <p:cNvPicPr>
            <a:picLocks noChangeAspect="1" noChangeArrowheads="1"/>
          </p:cNvPicPr>
          <p:nvPr/>
        </p:nvPicPr>
        <p:blipFill>
          <a:blip r:embed="rId2" cstate="print"/>
          <a:srcRect l="12727" t="9320" r="18549" b="9320"/>
          <a:stretch>
            <a:fillRect/>
          </a:stretch>
        </p:blipFill>
        <p:spPr bwMode="auto">
          <a:xfrm>
            <a:off x="3209925" y="723900"/>
            <a:ext cx="576263" cy="6096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618163" y="809625"/>
            <a:ext cx="1069975" cy="55245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278063" y="685800"/>
            <a:ext cx="693737" cy="6858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2654300" y="2436813"/>
            <a:ext cx="682625" cy="700087"/>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1219200" y="1538288"/>
            <a:ext cx="717550" cy="715962"/>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660400" y="2362200"/>
            <a:ext cx="1181100" cy="533400"/>
          </a:xfrm>
          <a:prstGeom prst="rect">
            <a:avLst/>
          </a:prstGeom>
          <a:noFill/>
          <a:ln w="9525">
            <a:noFill/>
            <a:miter lim="800000"/>
            <a:headEnd/>
            <a:tailEnd/>
          </a:ln>
        </p:spPr>
      </p:pic>
      <p:pic>
        <p:nvPicPr>
          <p:cNvPr id="1032" name="Picture 8"/>
          <p:cNvPicPr>
            <a:picLocks noChangeAspect="1" noChangeArrowheads="1"/>
          </p:cNvPicPr>
          <p:nvPr/>
        </p:nvPicPr>
        <p:blipFill>
          <a:blip r:embed="rId8" cstate="print"/>
          <a:srcRect/>
          <a:stretch>
            <a:fillRect/>
          </a:stretch>
        </p:blipFill>
        <p:spPr bwMode="auto">
          <a:xfrm>
            <a:off x="1809750" y="3060700"/>
            <a:ext cx="715963" cy="695325"/>
          </a:xfrm>
          <a:prstGeom prst="rect">
            <a:avLst/>
          </a:prstGeom>
          <a:noFill/>
          <a:ln w="9525">
            <a:noFill/>
            <a:miter lim="800000"/>
            <a:headEnd/>
            <a:tailEnd/>
          </a:ln>
        </p:spPr>
      </p:pic>
      <p:pic>
        <p:nvPicPr>
          <p:cNvPr id="1033" name="Picture 9"/>
          <p:cNvPicPr>
            <a:picLocks noChangeAspect="1" noChangeArrowheads="1"/>
          </p:cNvPicPr>
          <p:nvPr/>
        </p:nvPicPr>
        <p:blipFill>
          <a:blip r:embed="rId9" cstate="print"/>
          <a:srcRect/>
          <a:stretch>
            <a:fillRect/>
          </a:stretch>
        </p:blipFill>
        <p:spPr bwMode="auto">
          <a:xfrm>
            <a:off x="381000" y="3141663"/>
            <a:ext cx="1193800" cy="533400"/>
          </a:xfrm>
          <a:prstGeom prst="rect">
            <a:avLst/>
          </a:prstGeom>
          <a:noFill/>
          <a:ln w="9525">
            <a:noFill/>
            <a:miter lim="800000"/>
            <a:headEnd/>
            <a:tailEnd/>
          </a:ln>
        </p:spPr>
      </p:pic>
      <p:pic>
        <p:nvPicPr>
          <p:cNvPr id="1034" name="Picture 10"/>
          <p:cNvPicPr>
            <a:picLocks noChangeAspect="1" noChangeArrowheads="1"/>
          </p:cNvPicPr>
          <p:nvPr/>
        </p:nvPicPr>
        <p:blipFill rotWithShape="1">
          <a:blip r:embed="rId10" cstate="print">
            <a:extLst/>
          </a:blip>
          <a:srcRect l="-9551" t="-17302" r="-7634" b="8464"/>
          <a:stretch/>
        </p:blipFill>
        <p:spPr bwMode="auto">
          <a:xfrm>
            <a:off x="7019925" y="1190625"/>
            <a:ext cx="1057275" cy="910419"/>
          </a:xfrm>
          <a:prstGeom prst="triangle">
            <a:avLst>
              <a:gd name="adj" fmla="val 53604"/>
            </a:avLst>
          </a:prstGeom>
          <a:noFill/>
          <a:extLst/>
        </p:spPr>
      </p:pic>
      <p:pic>
        <p:nvPicPr>
          <p:cNvPr id="1035" name="Picture 1"/>
          <p:cNvPicPr>
            <a:picLocks noChangeAspect="1" noChangeArrowheads="1"/>
          </p:cNvPicPr>
          <p:nvPr/>
        </p:nvPicPr>
        <p:blipFill rotWithShape="1">
          <a:blip r:embed="rId11" cstate="print">
            <a:extLst/>
          </a:blip>
          <a:srcRect l="6364" b="5875"/>
          <a:stretch/>
        </p:blipFill>
        <p:spPr bwMode="auto">
          <a:xfrm>
            <a:off x="6541141" y="2352228"/>
            <a:ext cx="784860" cy="858441"/>
          </a:xfrm>
          <a:prstGeom prst="round2DiagRect">
            <a:avLst>
              <a:gd name="adj1" fmla="val 48220"/>
              <a:gd name="adj2" fmla="val 0"/>
            </a:avLst>
          </a:prstGeom>
          <a:noFill/>
          <a:extLst/>
        </p:spPr>
      </p:pic>
      <p:pic>
        <p:nvPicPr>
          <p:cNvPr id="1036" name="Picture 12"/>
          <p:cNvPicPr>
            <a:picLocks noChangeAspect="1" noChangeArrowheads="1"/>
          </p:cNvPicPr>
          <p:nvPr/>
        </p:nvPicPr>
        <p:blipFill>
          <a:blip r:embed="rId12" cstate="print"/>
          <a:srcRect/>
          <a:stretch>
            <a:fillRect/>
          </a:stretch>
        </p:blipFill>
        <p:spPr bwMode="auto">
          <a:xfrm>
            <a:off x="550863" y="3852863"/>
            <a:ext cx="777875" cy="754062"/>
          </a:xfrm>
          <a:prstGeom prst="rect">
            <a:avLst/>
          </a:prstGeom>
          <a:noFill/>
          <a:ln w="9525">
            <a:noFill/>
            <a:miter lim="800000"/>
            <a:headEnd/>
            <a:tailEnd/>
          </a:ln>
        </p:spPr>
      </p:pic>
      <p:pic>
        <p:nvPicPr>
          <p:cNvPr id="1037" name="Picture 13"/>
          <p:cNvPicPr>
            <a:picLocks noChangeAspect="1" noChangeArrowheads="1"/>
          </p:cNvPicPr>
          <p:nvPr/>
        </p:nvPicPr>
        <p:blipFill>
          <a:blip r:embed="rId13" cstate="print"/>
          <a:srcRect/>
          <a:stretch>
            <a:fillRect/>
          </a:stretch>
        </p:blipFill>
        <p:spPr bwMode="auto">
          <a:xfrm>
            <a:off x="1543050" y="3852863"/>
            <a:ext cx="571500" cy="762000"/>
          </a:xfrm>
          <a:prstGeom prst="rect">
            <a:avLst/>
          </a:prstGeom>
          <a:noFill/>
          <a:ln w="9525">
            <a:noFill/>
            <a:miter lim="800000"/>
            <a:headEnd/>
            <a:tailEnd/>
          </a:ln>
        </p:spPr>
      </p:pic>
      <p:pic>
        <p:nvPicPr>
          <p:cNvPr id="1038" name="Picture 14"/>
          <p:cNvPicPr>
            <a:picLocks noChangeAspect="1" noChangeArrowheads="1"/>
          </p:cNvPicPr>
          <p:nvPr/>
        </p:nvPicPr>
        <p:blipFill rotWithShape="1">
          <a:blip r:embed="rId14" cstate="print">
            <a:extLst/>
          </a:blip>
          <a:srcRect l="5991" t="6016" r="5772" b="544"/>
          <a:stretch/>
        </p:blipFill>
        <p:spPr bwMode="auto">
          <a:xfrm>
            <a:off x="2285613" y="3872087"/>
            <a:ext cx="763383" cy="742953"/>
          </a:xfrm>
          <a:prstGeom prst="ellipse">
            <a:avLst/>
          </a:prstGeom>
          <a:noFill/>
          <a:extLst/>
        </p:spPr>
      </p:pic>
      <p:pic>
        <p:nvPicPr>
          <p:cNvPr id="1039" name="Picture 15"/>
          <p:cNvPicPr>
            <a:picLocks noChangeAspect="1" noChangeArrowheads="1"/>
          </p:cNvPicPr>
          <p:nvPr/>
        </p:nvPicPr>
        <p:blipFill>
          <a:blip r:embed="rId15" cstate="print">
            <a:extLst/>
          </a:blip>
          <a:srcRect/>
          <a:stretch>
            <a:fillRect/>
          </a:stretch>
        </p:blipFill>
        <p:spPr bwMode="auto">
          <a:xfrm>
            <a:off x="2059947" y="4691240"/>
            <a:ext cx="764790" cy="764790"/>
          </a:xfrm>
          <a:prstGeom prst="ellipse">
            <a:avLst/>
          </a:prstGeom>
          <a:noFill/>
          <a:extLst/>
        </p:spPr>
      </p:pic>
      <p:pic>
        <p:nvPicPr>
          <p:cNvPr id="1040" name="Picture 4"/>
          <p:cNvPicPr>
            <a:picLocks noChangeAspect="1" noChangeArrowheads="1"/>
          </p:cNvPicPr>
          <p:nvPr/>
        </p:nvPicPr>
        <p:blipFill>
          <a:blip r:embed="rId16" cstate="print"/>
          <a:srcRect/>
          <a:stretch>
            <a:fillRect/>
          </a:stretch>
        </p:blipFill>
        <p:spPr bwMode="auto">
          <a:xfrm>
            <a:off x="1084263" y="4733925"/>
            <a:ext cx="749300" cy="679450"/>
          </a:xfrm>
          <a:prstGeom prst="rect">
            <a:avLst/>
          </a:prstGeom>
          <a:noFill/>
          <a:ln w="9525">
            <a:noFill/>
            <a:miter lim="800000"/>
            <a:headEnd/>
            <a:tailEnd/>
          </a:ln>
        </p:spPr>
      </p:pic>
      <p:pic>
        <p:nvPicPr>
          <p:cNvPr id="1041" name="Picture 27"/>
          <p:cNvPicPr>
            <a:picLocks noChangeAspect="1" noChangeArrowheads="1"/>
          </p:cNvPicPr>
          <p:nvPr/>
        </p:nvPicPr>
        <p:blipFill>
          <a:blip r:embed="rId17" cstate="print"/>
          <a:srcRect l="6065" t="2856" r="6763" b="7500"/>
          <a:stretch>
            <a:fillRect/>
          </a:stretch>
        </p:blipFill>
        <p:spPr bwMode="auto">
          <a:xfrm>
            <a:off x="4102100" y="2436813"/>
            <a:ext cx="922338" cy="671512"/>
          </a:xfrm>
          <a:prstGeom prst="rect">
            <a:avLst/>
          </a:prstGeom>
          <a:noFill/>
          <a:ln w="9525">
            <a:noFill/>
            <a:miter lim="800000"/>
            <a:headEnd/>
            <a:tailEnd/>
          </a:ln>
        </p:spPr>
      </p:pic>
      <p:pic>
        <p:nvPicPr>
          <p:cNvPr id="1042" name="Picture 18"/>
          <p:cNvPicPr>
            <a:picLocks noChangeAspect="1" noChangeArrowheads="1"/>
          </p:cNvPicPr>
          <p:nvPr/>
        </p:nvPicPr>
        <p:blipFill>
          <a:blip r:embed="rId18" cstate="print"/>
          <a:srcRect l="5219" r="5612" b="3835"/>
          <a:stretch>
            <a:fillRect/>
          </a:stretch>
        </p:blipFill>
        <p:spPr bwMode="auto">
          <a:xfrm>
            <a:off x="5694363" y="5267325"/>
            <a:ext cx="806450" cy="895350"/>
          </a:xfrm>
          <a:prstGeom prst="rect">
            <a:avLst/>
          </a:prstGeom>
          <a:noFill/>
          <a:ln w="9525">
            <a:noFill/>
            <a:miter lim="800000"/>
            <a:headEnd/>
            <a:tailEnd/>
          </a:ln>
        </p:spPr>
      </p:pic>
      <p:pic>
        <p:nvPicPr>
          <p:cNvPr id="1043" name="Picture 20"/>
          <p:cNvPicPr>
            <a:picLocks noChangeAspect="1" noChangeArrowheads="1"/>
          </p:cNvPicPr>
          <p:nvPr/>
        </p:nvPicPr>
        <p:blipFill>
          <a:blip r:embed="rId19" cstate="print"/>
          <a:srcRect l="7793" r="11600" b="4205"/>
          <a:stretch>
            <a:fillRect/>
          </a:stretch>
        </p:blipFill>
        <p:spPr bwMode="auto">
          <a:xfrm>
            <a:off x="7577138" y="3244850"/>
            <a:ext cx="1049337" cy="717550"/>
          </a:xfrm>
          <a:prstGeom prst="rect">
            <a:avLst/>
          </a:prstGeom>
          <a:noFill/>
          <a:ln w="9525">
            <a:noFill/>
            <a:miter lim="800000"/>
            <a:headEnd/>
            <a:tailEnd/>
          </a:ln>
        </p:spPr>
      </p:pic>
      <p:pic>
        <p:nvPicPr>
          <p:cNvPr id="1044" name="Picture 21"/>
          <p:cNvPicPr>
            <a:picLocks noChangeAspect="1" noChangeArrowheads="1"/>
          </p:cNvPicPr>
          <p:nvPr/>
        </p:nvPicPr>
        <p:blipFill>
          <a:blip r:embed="rId20" cstate="print"/>
          <a:srcRect/>
          <a:stretch>
            <a:fillRect/>
          </a:stretch>
        </p:blipFill>
        <p:spPr bwMode="auto">
          <a:xfrm>
            <a:off x="6391275" y="4165600"/>
            <a:ext cx="935038" cy="706438"/>
          </a:xfrm>
          <a:prstGeom prst="rect">
            <a:avLst/>
          </a:prstGeom>
          <a:noFill/>
          <a:ln w="9525">
            <a:noFill/>
            <a:miter lim="800000"/>
            <a:headEnd/>
            <a:tailEnd/>
          </a:ln>
        </p:spPr>
      </p:pic>
      <p:pic>
        <p:nvPicPr>
          <p:cNvPr id="1045" name="Picture 22"/>
          <p:cNvPicPr>
            <a:picLocks noChangeAspect="1" noChangeArrowheads="1"/>
          </p:cNvPicPr>
          <p:nvPr/>
        </p:nvPicPr>
        <p:blipFill>
          <a:blip r:embed="rId21" cstate="print">
            <a:extLst/>
          </a:blip>
          <a:srcRect/>
          <a:stretch>
            <a:fillRect/>
          </a:stretch>
        </p:blipFill>
        <p:spPr bwMode="auto">
          <a:xfrm>
            <a:off x="4144249" y="1496844"/>
            <a:ext cx="846039" cy="846039"/>
          </a:xfrm>
          <a:prstGeom prst="ellipse">
            <a:avLst/>
          </a:prstGeom>
          <a:noFill/>
          <a:extLst/>
        </p:spPr>
      </p:pic>
      <p:pic>
        <p:nvPicPr>
          <p:cNvPr id="1048" name="Picture 24"/>
          <p:cNvPicPr>
            <a:picLocks noChangeAspect="1" noChangeArrowheads="1"/>
          </p:cNvPicPr>
          <p:nvPr/>
        </p:nvPicPr>
        <p:blipFill rotWithShape="1">
          <a:blip r:embed="rId22" cstate="print">
            <a:extLst/>
          </a:blip>
          <a:srcRect r="2277" b="4362"/>
          <a:stretch/>
        </p:blipFill>
        <p:spPr bwMode="auto">
          <a:xfrm>
            <a:off x="2411959" y="1487501"/>
            <a:ext cx="887972" cy="864727"/>
          </a:xfrm>
          <a:prstGeom prst="ellipse">
            <a:avLst/>
          </a:prstGeom>
          <a:noFill/>
          <a:extLst/>
        </p:spPr>
      </p:pic>
      <p:pic>
        <p:nvPicPr>
          <p:cNvPr id="1049" name="Picture 26"/>
          <p:cNvPicPr>
            <a:picLocks noChangeAspect="1" noChangeArrowheads="1"/>
          </p:cNvPicPr>
          <p:nvPr/>
        </p:nvPicPr>
        <p:blipFill>
          <a:blip r:embed="rId23" cstate="print"/>
          <a:srcRect r="2074"/>
          <a:stretch>
            <a:fillRect/>
          </a:stretch>
        </p:blipFill>
        <p:spPr bwMode="auto">
          <a:xfrm>
            <a:off x="3251200" y="5430838"/>
            <a:ext cx="893763" cy="631825"/>
          </a:xfrm>
          <a:prstGeom prst="rect">
            <a:avLst/>
          </a:prstGeom>
          <a:noFill/>
          <a:ln w="9525">
            <a:noFill/>
            <a:miter lim="800000"/>
            <a:headEnd/>
            <a:tailEnd/>
          </a:ln>
        </p:spPr>
      </p:pic>
      <p:sp>
        <p:nvSpPr>
          <p:cNvPr id="12" name="Title 11"/>
          <p:cNvSpPr>
            <a:spLocks noGrp="1"/>
          </p:cNvSpPr>
          <p:nvPr>
            <p:ph type="title" idx="4294967295"/>
          </p:nvPr>
        </p:nvSpPr>
        <p:spPr>
          <a:xfrm>
            <a:off x="0" y="0"/>
            <a:ext cx="1422400" cy="922338"/>
          </a:xfrm>
        </p:spPr>
        <p:txBody>
          <a:bodyPr anchor="ctr"/>
          <a:lstStyle/>
          <a:p>
            <a:pPr algn="ctr" eaLnBrk="1" fontAlgn="auto" hangingPunct="1">
              <a:spcAft>
                <a:spcPts val="0"/>
              </a:spcAft>
              <a:defRPr/>
            </a:pPr>
            <a:r>
              <a:rPr lang="en-US" b="1" cap="none" dirty="0" smtClean="0">
                <a:solidFill>
                  <a:schemeClr val="accent3">
                    <a:lumMod val="20000"/>
                    <a:lumOff val="80000"/>
                  </a:schemeClr>
                </a:solidFill>
                <a:latin typeface="Cambria" pitchFamily="18" charset="0"/>
              </a:rPr>
              <a:t>Green (Reliable)</a:t>
            </a:r>
            <a:endParaRPr lang="en-US" b="1" cap="none" dirty="0">
              <a:solidFill>
                <a:schemeClr val="accent3">
                  <a:lumMod val="20000"/>
                  <a:lumOff val="80000"/>
                </a:schemeClr>
              </a:solidFill>
              <a:latin typeface="Cambria" pitchFamily="18" charset="0"/>
            </a:endParaRPr>
          </a:p>
        </p:txBody>
      </p:sp>
      <p:sp>
        <p:nvSpPr>
          <p:cNvPr id="36" name="Title 11"/>
          <p:cNvSpPr txBox="1">
            <a:spLocks/>
          </p:cNvSpPr>
          <p:nvPr/>
        </p:nvSpPr>
        <p:spPr bwMode="auto">
          <a:xfrm>
            <a:off x="7008813" y="0"/>
            <a:ext cx="2135187" cy="920750"/>
          </a:xfrm>
          <a:prstGeom prst="rect">
            <a:avLst/>
          </a:prstGeom>
          <a:noFill/>
          <a:ln w="9525">
            <a:noFill/>
            <a:miter lim="800000"/>
            <a:headEnd/>
            <a:tailEnd/>
          </a:ln>
        </p:spPr>
        <p:txBody>
          <a:bodyPr anchor="ctr"/>
          <a:lst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a:defRPr/>
            </a:pPr>
            <a:r>
              <a:rPr lang="en-US" sz="1800" b="1" dirty="0" err="1" smtClean="0">
                <a:solidFill>
                  <a:schemeClr val="accent3">
                    <a:lumMod val="20000"/>
                    <a:lumOff val="80000"/>
                  </a:schemeClr>
                </a:solidFill>
                <a:latin typeface="Cambria" pitchFamily="18" charset="0"/>
              </a:rPr>
              <a:t>Greenwashing</a:t>
            </a:r>
            <a:r>
              <a:rPr lang="en-US" sz="1800" b="1" dirty="0" smtClean="0">
                <a:solidFill>
                  <a:schemeClr val="accent3">
                    <a:lumMod val="20000"/>
                    <a:lumOff val="80000"/>
                  </a:schemeClr>
                </a:solidFill>
                <a:latin typeface="Cambria" pitchFamily="18" charset="0"/>
              </a:rPr>
              <a:t> (Unreliable)</a:t>
            </a:r>
            <a:endParaRPr lang="en-US" sz="1800" b="1" dirty="0">
              <a:solidFill>
                <a:schemeClr val="accent3">
                  <a:lumMod val="20000"/>
                  <a:lumOff val="80000"/>
                </a:schemeClr>
              </a:solidFill>
              <a:latin typeface="Cambria" pitchFamily="18" charset="0"/>
            </a:endParaRPr>
          </a:p>
        </p:txBody>
      </p:sp>
      <p:cxnSp>
        <p:nvCxnSpPr>
          <p:cNvPr id="17" name="Straight Arrow Connector 16"/>
          <p:cNvCxnSpPr/>
          <p:nvPr/>
        </p:nvCxnSpPr>
        <p:spPr>
          <a:xfrm>
            <a:off x="1981200" y="381000"/>
            <a:ext cx="5162550" cy="0"/>
          </a:xfrm>
          <a:prstGeom prst="straightConnector1">
            <a:avLst/>
          </a:prstGeom>
          <a:ln w="44450">
            <a:solidFill>
              <a:srgbClr val="F4921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 name="Picture 1"/>
          <p:cNvPicPr>
            <a:picLocks noChangeAspect="1" noChangeArrowheads="1"/>
          </p:cNvPicPr>
          <p:nvPr/>
        </p:nvPicPr>
        <p:blipFill>
          <a:blip r:embed="rId24" cstate="print"/>
          <a:srcRect/>
          <a:stretch>
            <a:fillRect/>
          </a:stretch>
        </p:blipFill>
        <p:spPr bwMode="auto">
          <a:xfrm>
            <a:off x="2290763" y="5614988"/>
            <a:ext cx="754062" cy="5476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8"/>
                                        </p:tgtEl>
                                        <p:attrNameLst>
                                          <p:attrName>style.visibility</p:attrName>
                                        </p:attrNameLst>
                                      </p:cBhvr>
                                      <p:to>
                                        <p:strVal val="visible"/>
                                      </p:to>
                                    </p:set>
                                    <p:animEffect transition="in" filter="fade">
                                      <p:cBhvr>
                                        <p:cTn id="22" dur="500"/>
                                        <p:tgtEl>
                                          <p:spTgt spid="1048"/>
                                        </p:tgtEl>
                                      </p:cBhvr>
                                    </p:animEffect>
                                  </p:childTnLst>
                                </p:cTn>
                              </p:par>
                              <p:par>
                                <p:cTn id="23" presetID="10" presetClass="entr" presetSubtype="0" fill="hold" nodeType="withEffect">
                                  <p:stCondLst>
                                    <p:cond delay="0"/>
                                  </p:stCondLst>
                                  <p:childTnLst>
                                    <p:set>
                                      <p:cBhvr>
                                        <p:cTn id="24" dur="1" fill="hold">
                                          <p:stCondLst>
                                            <p:cond delay="0"/>
                                          </p:stCondLst>
                                        </p:cTn>
                                        <p:tgtEl>
                                          <p:spTgt spid="1045"/>
                                        </p:tgtEl>
                                        <p:attrNameLst>
                                          <p:attrName>style.visibility</p:attrName>
                                        </p:attrNameLst>
                                      </p:cBhvr>
                                      <p:to>
                                        <p:strVal val="visible"/>
                                      </p:to>
                                    </p:set>
                                    <p:animEffect transition="in" filter="fade">
                                      <p:cBhvr>
                                        <p:cTn id="25" dur="500"/>
                                        <p:tgtEl>
                                          <p:spTgt spid="10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41"/>
                                        </p:tgtEl>
                                        <p:attrNameLst>
                                          <p:attrName>style.visibility</p:attrName>
                                        </p:attrNameLst>
                                      </p:cBhvr>
                                      <p:to>
                                        <p:strVal val="visible"/>
                                      </p:to>
                                    </p:set>
                                    <p:animEffect transition="in" filter="fade">
                                      <p:cBhvr>
                                        <p:cTn id="30" dur="500"/>
                                        <p:tgtEl>
                                          <p:spTgt spid="104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fade">
                                      <p:cBhvr>
                                        <p:cTn id="40" dur="500"/>
                                        <p:tgtEl>
                                          <p:spTgt spid="10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31"/>
                                        </p:tgtEl>
                                        <p:attrNameLst>
                                          <p:attrName>style.visibility</p:attrName>
                                        </p:attrNameLst>
                                      </p:cBhvr>
                                      <p:to>
                                        <p:strVal val="visible"/>
                                      </p:to>
                                    </p:set>
                                    <p:animEffect transition="in" filter="fade">
                                      <p:cBhvr>
                                        <p:cTn id="45" dur="500"/>
                                        <p:tgtEl>
                                          <p:spTgt spid="10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33"/>
                                        </p:tgtEl>
                                        <p:attrNameLst>
                                          <p:attrName>style.visibility</p:attrName>
                                        </p:attrNameLst>
                                      </p:cBhvr>
                                      <p:to>
                                        <p:strVal val="visible"/>
                                      </p:to>
                                    </p:set>
                                    <p:animEffect transition="in" filter="fade">
                                      <p:cBhvr>
                                        <p:cTn id="50" dur="500"/>
                                        <p:tgtEl>
                                          <p:spTgt spid="10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fade">
                                      <p:cBhvr>
                                        <p:cTn id="55" dur="500"/>
                                        <p:tgtEl>
                                          <p:spTgt spid="10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34"/>
                                        </p:tgtEl>
                                        <p:attrNameLst>
                                          <p:attrName>style.visibility</p:attrName>
                                        </p:attrNameLst>
                                      </p:cBhvr>
                                      <p:to>
                                        <p:strVal val="visible"/>
                                      </p:to>
                                    </p:set>
                                    <p:animEffect transition="in" filter="fade">
                                      <p:cBhvr>
                                        <p:cTn id="60" dur="500"/>
                                        <p:tgtEl>
                                          <p:spTgt spid="103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35"/>
                                        </p:tgtEl>
                                        <p:attrNameLst>
                                          <p:attrName>style.visibility</p:attrName>
                                        </p:attrNameLst>
                                      </p:cBhvr>
                                      <p:to>
                                        <p:strVal val="visible"/>
                                      </p:to>
                                    </p:set>
                                    <p:animEffect transition="in" filter="fade">
                                      <p:cBhvr>
                                        <p:cTn id="65" dur="500"/>
                                        <p:tgtEl>
                                          <p:spTgt spid="103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36"/>
                                        </p:tgtEl>
                                        <p:attrNameLst>
                                          <p:attrName>style.visibility</p:attrName>
                                        </p:attrNameLst>
                                      </p:cBhvr>
                                      <p:to>
                                        <p:strVal val="visible"/>
                                      </p:to>
                                    </p:set>
                                    <p:animEffect transition="in" filter="fade">
                                      <p:cBhvr>
                                        <p:cTn id="70" dur="500"/>
                                        <p:tgtEl>
                                          <p:spTgt spid="103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37"/>
                                        </p:tgtEl>
                                        <p:attrNameLst>
                                          <p:attrName>style.visibility</p:attrName>
                                        </p:attrNameLst>
                                      </p:cBhvr>
                                      <p:to>
                                        <p:strVal val="visible"/>
                                      </p:to>
                                    </p:set>
                                    <p:animEffect transition="in" filter="fade">
                                      <p:cBhvr>
                                        <p:cTn id="75" dur="500"/>
                                        <p:tgtEl>
                                          <p:spTgt spid="103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038"/>
                                        </p:tgtEl>
                                        <p:attrNameLst>
                                          <p:attrName>style.visibility</p:attrName>
                                        </p:attrNameLst>
                                      </p:cBhvr>
                                      <p:to>
                                        <p:strVal val="visible"/>
                                      </p:to>
                                    </p:set>
                                    <p:animEffect transition="in" filter="fade">
                                      <p:cBhvr>
                                        <p:cTn id="80" dur="500"/>
                                        <p:tgtEl>
                                          <p:spTgt spid="103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39"/>
                                        </p:tgtEl>
                                        <p:attrNameLst>
                                          <p:attrName>style.visibility</p:attrName>
                                        </p:attrNameLst>
                                      </p:cBhvr>
                                      <p:to>
                                        <p:strVal val="visible"/>
                                      </p:to>
                                    </p:set>
                                    <p:animEffect transition="in" filter="fade">
                                      <p:cBhvr>
                                        <p:cTn id="85" dur="500"/>
                                        <p:tgtEl>
                                          <p:spTgt spid="1039"/>
                                        </p:tgtEl>
                                      </p:cBhvr>
                                    </p:animEffect>
                                  </p:childTnLst>
                                </p:cTn>
                              </p:par>
                              <p:par>
                                <p:cTn id="86" presetID="10" presetClass="entr" presetSubtype="0" fill="hold" nodeType="withEffect">
                                  <p:stCondLst>
                                    <p:cond delay="0"/>
                                  </p:stCondLst>
                                  <p:childTnLst>
                                    <p:set>
                                      <p:cBhvr>
                                        <p:cTn id="87" dur="1" fill="hold">
                                          <p:stCondLst>
                                            <p:cond delay="0"/>
                                          </p:stCondLst>
                                        </p:cTn>
                                        <p:tgtEl>
                                          <p:spTgt spid="1040"/>
                                        </p:tgtEl>
                                        <p:attrNameLst>
                                          <p:attrName>style.visibility</p:attrName>
                                        </p:attrNameLst>
                                      </p:cBhvr>
                                      <p:to>
                                        <p:strVal val="visible"/>
                                      </p:to>
                                    </p:set>
                                    <p:animEffect transition="in" filter="fade">
                                      <p:cBhvr>
                                        <p:cTn id="88" dur="500"/>
                                        <p:tgtEl>
                                          <p:spTgt spid="104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049"/>
                                        </p:tgtEl>
                                        <p:attrNameLst>
                                          <p:attrName>style.visibility</p:attrName>
                                        </p:attrNameLst>
                                      </p:cBhvr>
                                      <p:to>
                                        <p:strVal val="visible"/>
                                      </p:to>
                                    </p:set>
                                    <p:animEffect transition="in" filter="fade">
                                      <p:cBhvr>
                                        <p:cTn id="93" dur="500"/>
                                        <p:tgtEl>
                                          <p:spTgt spid="104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043"/>
                                        </p:tgtEl>
                                        <p:attrNameLst>
                                          <p:attrName>style.visibility</p:attrName>
                                        </p:attrNameLst>
                                      </p:cBhvr>
                                      <p:to>
                                        <p:strVal val="visible"/>
                                      </p:to>
                                    </p:set>
                                    <p:animEffect transition="in" filter="fade">
                                      <p:cBhvr>
                                        <p:cTn id="98" dur="500"/>
                                        <p:tgtEl>
                                          <p:spTgt spid="104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044"/>
                                        </p:tgtEl>
                                        <p:attrNameLst>
                                          <p:attrName>style.visibility</p:attrName>
                                        </p:attrNameLst>
                                      </p:cBhvr>
                                      <p:to>
                                        <p:strVal val="visible"/>
                                      </p:to>
                                    </p:set>
                                    <p:animEffect transition="in" filter="fade">
                                      <p:cBhvr>
                                        <p:cTn id="103" dur="500"/>
                                        <p:tgtEl>
                                          <p:spTgt spid="104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042"/>
                                        </p:tgtEl>
                                        <p:attrNameLst>
                                          <p:attrName>style.visibility</p:attrName>
                                        </p:attrNameLst>
                                      </p:cBhvr>
                                      <p:to>
                                        <p:strVal val="visible"/>
                                      </p:to>
                                    </p:set>
                                    <p:animEffect transition="in" filter="fade">
                                      <p:cBhvr>
                                        <p:cTn id="108" dur="500"/>
                                        <p:tgtEl>
                                          <p:spTgt spid="1042"/>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3"/>
                                        </p:tgtEl>
                                        <p:attrNameLst>
                                          <p:attrName>style.visibility</p:attrName>
                                        </p:attrNameLst>
                                      </p:cBhvr>
                                      <p:to>
                                        <p:strVal val="visible"/>
                                      </p:to>
                                    </p:set>
                                    <p:animEffect transition="in" filter="fade">
                                      <p:cBhvr>
                                        <p:cTn id="1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0625" t="20000" r="14375" b="7000"/>
          <a:stretch>
            <a:fillRect/>
          </a:stretch>
        </p:blipFill>
        <p:spPr bwMode="auto">
          <a:xfrm>
            <a:off x="0" y="990600"/>
            <a:ext cx="9144000" cy="5562600"/>
          </a:xfrm>
          <a:prstGeom prst="rect">
            <a:avLst/>
          </a:prstGeom>
          <a:noFill/>
          <a:ln w="9525">
            <a:noFill/>
            <a:miter lim="800000"/>
            <a:headEnd/>
            <a:tailEnd/>
          </a:ln>
        </p:spPr>
      </p:pic>
      <p:sp>
        <p:nvSpPr>
          <p:cNvPr id="3" name="Rectangle 2"/>
          <p:cNvSpPr/>
          <p:nvPr/>
        </p:nvSpPr>
        <p:spPr>
          <a:xfrm>
            <a:off x="152400" y="3554896"/>
            <a:ext cx="1371600" cy="4075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6" name="Picture 5" descr="staples.gif"/>
          <p:cNvPicPr>
            <a:picLocks noChangeAspect="1"/>
          </p:cNvPicPr>
          <p:nvPr/>
        </p:nvPicPr>
        <p:blipFill>
          <a:blip r:embed="rId4" cstate="print"/>
          <a:stretch>
            <a:fillRect/>
          </a:stretch>
        </p:blipFill>
        <p:spPr>
          <a:xfrm>
            <a:off x="161511" y="323850"/>
            <a:ext cx="2124489" cy="514350"/>
          </a:xfrm>
          <a:prstGeom prst="rect">
            <a:avLst/>
          </a:prstGeom>
        </p:spPr>
      </p:pic>
      <p:sp>
        <p:nvSpPr>
          <p:cNvPr id="7" name="TextBox 6"/>
          <p:cNvSpPr txBox="1"/>
          <p:nvPr/>
        </p:nvSpPr>
        <p:spPr>
          <a:xfrm>
            <a:off x="4419600" y="381001"/>
            <a:ext cx="3352800" cy="369332"/>
          </a:xfrm>
          <a:prstGeom prst="rect">
            <a:avLst/>
          </a:prstGeom>
          <a:noFill/>
        </p:spPr>
        <p:txBody>
          <a:bodyPr wrap="square" rtlCol="0">
            <a:spAutoFit/>
          </a:bodyPr>
          <a:lstStyle/>
          <a:p>
            <a:r>
              <a:rPr lang="en-US" dirty="0" smtClean="0">
                <a:solidFill>
                  <a:schemeClr val="bg1"/>
                </a:solidFill>
              </a:rPr>
              <a:t>https://tufts.orgsupply.net</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a:hlinkClick r:id="rId3"/>
          </p:cNvPr>
          <p:cNvPicPr>
            <a:picLocks noChangeAspect="1" noChangeArrowheads="1"/>
          </p:cNvPicPr>
          <p:nvPr/>
        </p:nvPicPr>
        <p:blipFill>
          <a:blip r:embed="rId4" cstate="print"/>
          <a:srcRect l="10625" t="6000" r="12500" b="31049"/>
          <a:stretch>
            <a:fillRect/>
          </a:stretch>
        </p:blipFill>
        <p:spPr bwMode="auto">
          <a:xfrm>
            <a:off x="0" y="1069975"/>
            <a:ext cx="9144000" cy="467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1625" y="1527175"/>
            <a:ext cx="8504238" cy="4572000"/>
          </a:xfrm>
        </p:spPr>
        <p:txBody>
          <a:bodyPr rtlCol="0">
            <a:normAutofit/>
          </a:bodyPr>
          <a:lstStyle/>
          <a:p>
            <a:pPr marL="274320" indent="-274320" eaLnBrk="1" fontAlgn="auto" hangingPunct="1">
              <a:spcAft>
                <a:spcPts val="0"/>
              </a:spcAft>
              <a:buClr>
                <a:srgbClr val="F6A840"/>
              </a:buClr>
              <a:buFont typeface="Arial" pitchFamily="34" charset="0"/>
              <a:buChar char="•"/>
              <a:defRPr/>
            </a:pPr>
            <a:r>
              <a:rPr lang="en-US" sz="2800" i="0" dirty="0" smtClean="0">
                <a:solidFill>
                  <a:schemeClr val="accent3">
                    <a:lumMod val="20000"/>
                    <a:lumOff val="80000"/>
                  </a:schemeClr>
                </a:solidFill>
                <a:latin typeface="Cambria" pitchFamily="18" charset="0"/>
              </a:rPr>
              <a:t>In FY ‘11 Tufts purchased 252,624 lbs. of paper</a:t>
            </a:r>
          </a:p>
          <a:p>
            <a:pPr marL="274320" indent="-274320" eaLnBrk="1" fontAlgn="auto" hangingPunct="1">
              <a:spcAft>
                <a:spcPts val="0"/>
              </a:spcAft>
              <a:buClr>
                <a:srgbClr val="F6A840"/>
              </a:buClr>
              <a:buFont typeface="Arial" pitchFamily="34" charset="0"/>
              <a:buChar char="•"/>
              <a:defRPr/>
            </a:pPr>
            <a:r>
              <a:rPr lang="en-US" sz="2800" i="0" dirty="0" smtClean="0">
                <a:solidFill>
                  <a:schemeClr val="accent3">
                    <a:lumMod val="20000"/>
                    <a:lumOff val="80000"/>
                  </a:schemeClr>
                </a:solidFill>
                <a:latin typeface="Cambria" pitchFamily="18" charset="0"/>
              </a:rPr>
              <a:t>Average recycled content: 34%</a:t>
            </a:r>
          </a:p>
        </p:txBody>
      </p:sp>
      <p:sp>
        <p:nvSpPr>
          <p:cNvPr id="113666" name="Title 1"/>
          <p:cNvSpPr>
            <a:spLocks noGrp="1"/>
          </p:cNvSpPr>
          <p:nvPr>
            <p:ph type="title"/>
          </p:nvPr>
        </p:nvSpPr>
        <p:spPr bwMode="auto">
          <a:xfrm>
            <a:off x="0" y="228600"/>
            <a:ext cx="9144000" cy="758825"/>
          </a:xfrm>
        </p:spPr>
        <p:txBody>
          <a:bodyPr wrap="square" numCol="1" anchorCtr="0" compatLnSpc="1">
            <a:prstTxWarp prst="textNoShape">
              <a:avLst/>
            </a:prstTxWarp>
          </a:bodyPr>
          <a:lstStyle/>
          <a:p>
            <a:pPr algn="ctr" eaLnBrk="1" hangingPunct="1"/>
            <a:r>
              <a:rPr lang="en-US" sz="3600" cap="none" smtClean="0">
                <a:solidFill>
                  <a:srgbClr val="FBE197"/>
                </a:solidFill>
                <a:latin typeface="Cambria" pitchFamily="18" charset="0"/>
              </a:rPr>
              <a:t>Paper</a:t>
            </a:r>
          </a:p>
        </p:txBody>
      </p:sp>
      <p:pic>
        <p:nvPicPr>
          <p:cNvPr id="113667" name="Picture 3"/>
          <p:cNvPicPr>
            <a:picLocks noChangeAspect="1" noChangeArrowheads="1"/>
          </p:cNvPicPr>
          <p:nvPr/>
        </p:nvPicPr>
        <p:blipFill>
          <a:blip r:embed="rId3" cstate="print"/>
          <a:srcRect/>
          <a:stretch>
            <a:fillRect/>
          </a:stretch>
        </p:blipFill>
        <p:spPr bwMode="auto">
          <a:xfrm>
            <a:off x="2616200" y="3657600"/>
            <a:ext cx="3905250" cy="2600325"/>
          </a:xfrm>
          <a:prstGeom prst="rect">
            <a:avLst/>
          </a:prstGeom>
          <a:noFill/>
          <a:ln w="9525">
            <a:noFill/>
            <a:miter lim="800000"/>
            <a:headEnd/>
            <a:tailEnd/>
          </a:ln>
        </p:spPr>
      </p:pic>
      <p:pic>
        <p:nvPicPr>
          <p:cNvPr id="25" name="Picture 3"/>
          <p:cNvPicPr>
            <a:picLocks noChangeAspect="1" noChangeArrowheads="1"/>
          </p:cNvPicPr>
          <p:nvPr/>
        </p:nvPicPr>
        <p:blipFill>
          <a:blip r:embed="rId3" cstate="print"/>
          <a:srcRect/>
          <a:stretch>
            <a:fillRect/>
          </a:stretch>
        </p:blipFill>
        <p:spPr bwMode="auto">
          <a:xfrm>
            <a:off x="0" y="5781675"/>
            <a:ext cx="1616075" cy="1076325"/>
          </a:xfrm>
          <a:prstGeom prst="rect">
            <a:avLst/>
          </a:prstGeom>
          <a:noFill/>
          <a:ln w="9525">
            <a:noFill/>
            <a:miter lim="800000"/>
            <a:headEnd/>
            <a:tailEnd/>
          </a:ln>
        </p:spPr>
      </p:pic>
      <p:pic>
        <p:nvPicPr>
          <p:cNvPr id="26" name="Picture 3"/>
          <p:cNvPicPr>
            <a:picLocks noChangeAspect="1" noChangeArrowheads="1"/>
          </p:cNvPicPr>
          <p:nvPr/>
        </p:nvPicPr>
        <p:blipFill>
          <a:blip r:embed="rId3" cstate="print"/>
          <a:srcRect/>
          <a:stretch>
            <a:fillRect/>
          </a:stretch>
        </p:blipFill>
        <p:spPr bwMode="auto">
          <a:xfrm>
            <a:off x="1600200" y="5781675"/>
            <a:ext cx="1616075" cy="1076325"/>
          </a:xfrm>
          <a:prstGeom prst="rect">
            <a:avLst/>
          </a:prstGeom>
          <a:noFill/>
          <a:ln w="9525">
            <a:noFill/>
            <a:miter lim="800000"/>
            <a:headEnd/>
            <a:tailEnd/>
          </a:ln>
        </p:spPr>
      </p:pic>
      <p:pic>
        <p:nvPicPr>
          <p:cNvPr id="27" name="Picture 3"/>
          <p:cNvPicPr>
            <a:picLocks noChangeAspect="1" noChangeArrowheads="1"/>
          </p:cNvPicPr>
          <p:nvPr/>
        </p:nvPicPr>
        <p:blipFill>
          <a:blip r:embed="rId3" cstate="print"/>
          <a:srcRect/>
          <a:stretch>
            <a:fillRect/>
          </a:stretch>
        </p:blipFill>
        <p:spPr bwMode="auto">
          <a:xfrm>
            <a:off x="3162300" y="5781675"/>
            <a:ext cx="1616075" cy="1076325"/>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a:stretch>
            <a:fillRect/>
          </a:stretch>
        </p:blipFill>
        <p:spPr bwMode="auto">
          <a:xfrm>
            <a:off x="4724400" y="5781675"/>
            <a:ext cx="1616075" cy="1076325"/>
          </a:xfrm>
          <a:prstGeom prst="rect">
            <a:avLst/>
          </a:prstGeom>
          <a:noFill/>
          <a:ln w="9525">
            <a:noFill/>
            <a:miter lim="800000"/>
            <a:headEnd/>
            <a:tailEnd/>
          </a:ln>
        </p:spPr>
      </p:pic>
      <p:pic>
        <p:nvPicPr>
          <p:cNvPr id="29" name="Picture 3"/>
          <p:cNvPicPr>
            <a:picLocks noChangeAspect="1" noChangeArrowheads="1"/>
          </p:cNvPicPr>
          <p:nvPr/>
        </p:nvPicPr>
        <p:blipFill>
          <a:blip r:embed="rId3" cstate="print"/>
          <a:srcRect/>
          <a:stretch>
            <a:fillRect/>
          </a:stretch>
        </p:blipFill>
        <p:spPr bwMode="auto">
          <a:xfrm>
            <a:off x="6210300" y="5781675"/>
            <a:ext cx="1616075" cy="1076325"/>
          </a:xfrm>
          <a:prstGeom prst="rect">
            <a:avLst/>
          </a:prstGeom>
          <a:noFill/>
          <a:ln w="9525">
            <a:noFill/>
            <a:miter lim="800000"/>
            <a:headEnd/>
            <a:tailEnd/>
          </a:ln>
        </p:spPr>
      </p:pic>
      <p:pic>
        <p:nvPicPr>
          <p:cNvPr id="30" name="Picture 3"/>
          <p:cNvPicPr>
            <a:picLocks noChangeAspect="1" noChangeArrowheads="1"/>
          </p:cNvPicPr>
          <p:nvPr/>
        </p:nvPicPr>
        <p:blipFill>
          <a:blip r:embed="rId3" cstate="print"/>
          <a:srcRect/>
          <a:stretch>
            <a:fillRect/>
          </a:stretch>
        </p:blipFill>
        <p:spPr bwMode="auto">
          <a:xfrm>
            <a:off x="7527925" y="5781675"/>
            <a:ext cx="1616075" cy="1076325"/>
          </a:xfrm>
          <a:prstGeom prst="rect">
            <a:avLst/>
          </a:prstGeom>
          <a:noFill/>
          <a:ln w="9525">
            <a:noFill/>
            <a:miter lim="800000"/>
            <a:headEnd/>
            <a:tailEnd/>
          </a:ln>
        </p:spPr>
      </p:pic>
      <p:pic>
        <p:nvPicPr>
          <p:cNvPr id="31" name="Picture 3"/>
          <p:cNvPicPr>
            <a:picLocks noChangeAspect="1" noChangeArrowheads="1"/>
          </p:cNvPicPr>
          <p:nvPr/>
        </p:nvPicPr>
        <p:blipFill>
          <a:blip r:embed="rId3" cstate="print"/>
          <a:srcRect/>
          <a:stretch>
            <a:fillRect/>
          </a:stretch>
        </p:blipFill>
        <p:spPr bwMode="auto">
          <a:xfrm>
            <a:off x="0" y="4724400"/>
            <a:ext cx="1616075" cy="1076325"/>
          </a:xfrm>
          <a:prstGeom prst="rect">
            <a:avLst/>
          </a:prstGeom>
          <a:noFill/>
          <a:ln w="9525">
            <a:noFill/>
            <a:miter lim="800000"/>
            <a:headEnd/>
            <a:tailEnd/>
          </a:ln>
        </p:spPr>
      </p:pic>
      <p:pic>
        <p:nvPicPr>
          <p:cNvPr id="32" name="Picture 3"/>
          <p:cNvPicPr>
            <a:picLocks noChangeAspect="1" noChangeArrowheads="1"/>
          </p:cNvPicPr>
          <p:nvPr/>
        </p:nvPicPr>
        <p:blipFill>
          <a:blip r:embed="rId3" cstate="print"/>
          <a:srcRect/>
          <a:stretch>
            <a:fillRect/>
          </a:stretch>
        </p:blipFill>
        <p:spPr bwMode="auto">
          <a:xfrm>
            <a:off x="1600200" y="4724400"/>
            <a:ext cx="1616075" cy="1076325"/>
          </a:xfrm>
          <a:prstGeom prst="rect">
            <a:avLst/>
          </a:prstGeom>
          <a:noFill/>
          <a:ln w="9525">
            <a:noFill/>
            <a:miter lim="800000"/>
            <a:headEnd/>
            <a:tailEnd/>
          </a:ln>
        </p:spPr>
      </p:pic>
      <p:pic>
        <p:nvPicPr>
          <p:cNvPr id="33" name="Picture 3"/>
          <p:cNvPicPr>
            <a:picLocks noChangeAspect="1" noChangeArrowheads="1"/>
          </p:cNvPicPr>
          <p:nvPr/>
        </p:nvPicPr>
        <p:blipFill>
          <a:blip r:embed="rId3" cstate="print"/>
          <a:srcRect/>
          <a:stretch>
            <a:fillRect/>
          </a:stretch>
        </p:blipFill>
        <p:spPr bwMode="auto">
          <a:xfrm>
            <a:off x="3162300" y="4724400"/>
            <a:ext cx="1616075" cy="1076325"/>
          </a:xfrm>
          <a:prstGeom prst="rect">
            <a:avLst/>
          </a:prstGeom>
          <a:noFill/>
          <a:ln w="9525">
            <a:noFill/>
            <a:miter lim="800000"/>
            <a:headEnd/>
            <a:tailEnd/>
          </a:ln>
        </p:spPr>
      </p:pic>
      <p:pic>
        <p:nvPicPr>
          <p:cNvPr id="34" name="Picture 3"/>
          <p:cNvPicPr>
            <a:picLocks noChangeAspect="1" noChangeArrowheads="1"/>
          </p:cNvPicPr>
          <p:nvPr/>
        </p:nvPicPr>
        <p:blipFill>
          <a:blip r:embed="rId3" cstate="print"/>
          <a:srcRect/>
          <a:stretch>
            <a:fillRect/>
          </a:stretch>
        </p:blipFill>
        <p:spPr bwMode="auto">
          <a:xfrm>
            <a:off x="4724400" y="4724400"/>
            <a:ext cx="1616075" cy="1076325"/>
          </a:xfrm>
          <a:prstGeom prst="rect">
            <a:avLst/>
          </a:prstGeom>
          <a:noFill/>
          <a:ln w="9525">
            <a:noFill/>
            <a:miter lim="800000"/>
            <a:headEnd/>
            <a:tailEnd/>
          </a:ln>
        </p:spPr>
      </p:pic>
      <p:pic>
        <p:nvPicPr>
          <p:cNvPr id="35" name="Picture 3"/>
          <p:cNvPicPr>
            <a:picLocks noChangeAspect="1" noChangeArrowheads="1"/>
          </p:cNvPicPr>
          <p:nvPr/>
        </p:nvPicPr>
        <p:blipFill>
          <a:blip r:embed="rId3" cstate="print"/>
          <a:srcRect/>
          <a:stretch>
            <a:fillRect/>
          </a:stretch>
        </p:blipFill>
        <p:spPr bwMode="auto">
          <a:xfrm>
            <a:off x="6210300" y="4724400"/>
            <a:ext cx="1616075" cy="1076325"/>
          </a:xfrm>
          <a:prstGeom prst="rect">
            <a:avLst/>
          </a:prstGeom>
          <a:noFill/>
          <a:ln w="9525">
            <a:noFill/>
            <a:miter lim="800000"/>
            <a:headEnd/>
            <a:tailEnd/>
          </a:ln>
        </p:spPr>
      </p:pic>
      <p:pic>
        <p:nvPicPr>
          <p:cNvPr id="36" name="Picture 3"/>
          <p:cNvPicPr>
            <a:picLocks noChangeAspect="1" noChangeArrowheads="1"/>
          </p:cNvPicPr>
          <p:nvPr/>
        </p:nvPicPr>
        <p:blipFill>
          <a:blip r:embed="rId3" cstate="print"/>
          <a:srcRect/>
          <a:stretch>
            <a:fillRect/>
          </a:stretch>
        </p:blipFill>
        <p:spPr bwMode="auto">
          <a:xfrm>
            <a:off x="7527925" y="4724400"/>
            <a:ext cx="1616075" cy="1076325"/>
          </a:xfrm>
          <a:prstGeom prst="rect">
            <a:avLst/>
          </a:prstGeom>
          <a:noFill/>
          <a:ln w="9525">
            <a:noFill/>
            <a:miter lim="800000"/>
            <a:headEnd/>
            <a:tailEnd/>
          </a:ln>
        </p:spPr>
      </p:pic>
      <p:pic>
        <p:nvPicPr>
          <p:cNvPr id="37" name="Picture 3"/>
          <p:cNvPicPr>
            <a:picLocks noChangeAspect="1" noChangeArrowheads="1"/>
          </p:cNvPicPr>
          <p:nvPr/>
        </p:nvPicPr>
        <p:blipFill>
          <a:blip r:embed="rId3" cstate="print"/>
          <a:srcRect/>
          <a:stretch>
            <a:fillRect/>
          </a:stretch>
        </p:blipFill>
        <p:spPr bwMode="auto">
          <a:xfrm>
            <a:off x="0" y="3657600"/>
            <a:ext cx="1616075" cy="1076325"/>
          </a:xfrm>
          <a:prstGeom prst="rect">
            <a:avLst/>
          </a:prstGeom>
          <a:noFill/>
          <a:ln w="9525">
            <a:noFill/>
            <a:miter lim="800000"/>
            <a:headEnd/>
            <a:tailEnd/>
          </a:ln>
        </p:spPr>
      </p:pic>
      <p:pic>
        <p:nvPicPr>
          <p:cNvPr id="38" name="Picture 3"/>
          <p:cNvPicPr>
            <a:picLocks noChangeAspect="1" noChangeArrowheads="1"/>
          </p:cNvPicPr>
          <p:nvPr/>
        </p:nvPicPr>
        <p:blipFill>
          <a:blip r:embed="rId3" cstate="print"/>
          <a:srcRect/>
          <a:stretch>
            <a:fillRect/>
          </a:stretch>
        </p:blipFill>
        <p:spPr bwMode="auto">
          <a:xfrm>
            <a:off x="1600200" y="3657600"/>
            <a:ext cx="1616075" cy="1076325"/>
          </a:xfrm>
          <a:prstGeom prst="rect">
            <a:avLst/>
          </a:prstGeom>
          <a:noFill/>
          <a:ln w="9525">
            <a:noFill/>
            <a:miter lim="800000"/>
            <a:headEnd/>
            <a:tailEnd/>
          </a:ln>
        </p:spPr>
      </p:pic>
      <p:pic>
        <p:nvPicPr>
          <p:cNvPr id="39" name="Picture 3"/>
          <p:cNvPicPr>
            <a:picLocks noChangeAspect="1" noChangeArrowheads="1"/>
          </p:cNvPicPr>
          <p:nvPr/>
        </p:nvPicPr>
        <p:blipFill>
          <a:blip r:embed="rId3" cstate="print"/>
          <a:srcRect/>
          <a:stretch>
            <a:fillRect/>
          </a:stretch>
        </p:blipFill>
        <p:spPr bwMode="auto">
          <a:xfrm>
            <a:off x="3162300" y="3657600"/>
            <a:ext cx="1616075" cy="1076325"/>
          </a:xfrm>
          <a:prstGeom prst="rect">
            <a:avLst/>
          </a:prstGeom>
          <a:noFill/>
          <a:ln w="9525">
            <a:noFill/>
            <a:miter lim="800000"/>
            <a:headEnd/>
            <a:tailEnd/>
          </a:ln>
        </p:spPr>
      </p:pic>
      <p:pic>
        <p:nvPicPr>
          <p:cNvPr id="40" name="Picture 3"/>
          <p:cNvPicPr>
            <a:picLocks noChangeAspect="1" noChangeArrowheads="1"/>
          </p:cNvPicPr>
          <p:nvPr/>
        </p:nvPicPr>
        <p:blipFill>
          <a:blip r:embed="rId4" cstate="print"/>
          <a:srcRect/>
          <a:stretch>
            <a:fillRect/>
          </a:stretch>
        </p:blipFill>
        <p:spPr bwMode="auto">
          <a:xfrm>
            <a:off x="4724400" y="3657600"/>
            <a:ext cx="1616075" cy="1076325"/>
          </a:xfrm>
          <a:prstGeom prst="rect">
            <a:avLst/>
          </a:prstGeom>
          <a:noFill/>
          <a:ln w="9525">
            <a:noFill/>
            <a:miter lim="800000"/>
            <a:headEnd/>
            <a:tailEnd/>
          </a:ln>
        </p:spPr>
      </p:pic>
      <p:pic>
        <p:nvPicPr>
          <p:cNvPr id="41" name="Picture 3"/>
          <p:cNvPicPr>
            <a:picLocks noChangeAspect="1" noChangeArrowheads="1"/>
          </p:cNvPicPr>
          <p:nvPr/>
        </p:nvPicPr>
        <p:blipFill>
          <a:blip r:embed="rId3" cstate="print"/>
          <a:srcRect/>
          <a:stretch>
            <a:fillRect/>
          </a:stretch>
        </p:blipFill>
        <p:spPr bwMode="auto">
          <a:xfrm>
            <a:off x="6210300" y="3657600"/>
            <a:ext cx="1616075" cy="1076325"/>
          </a:xfrm>
          <a:prstGeom prst="rect">
            <a:avLst/>
          </a:prstGeom>
          <a:noFill/>
          <a:ln w="9525">
            <a:noFill/>
            <a:miter lim="800000"/>
            <a:headEnd/>
            <a:tailEnd/>
          </a:ln>
        </p:spPr>
      </p:pic>
      <p:pic>
        <p:nvPicPr>
          <p:cNvPr id="42" name="Picture 3"/>
          <p:cNvPicPr>
            <a:picLocks noChangeAspect="1" noChangeArrowheads="1"/>
          </p:cNvPicPr>
          <p:nvPr/>
        </p:nvPicPr>
        <p:blipFill>
          <a:blip r:embed="rId3" cstate="print"/>
          <a:srcRect/>
          <a:stretch>
            <a:fillRect/>
          </a:stretch>
        </p:blipFill>
        <p:spPr bwMode="auto">
          <a:xfrm>
            <a:off x="7527925" y="3657600"/>
            <a:ext cx="1616075" cy="1076325"/>
          </a:xfrm>
          <a:prstGeom prst="rect">
            <a:avLst/>
          </a:prstGeom>
          <a:noFill/>
          <a:ln w="9525">
            <a:noFill/>
            <a:miter lim="800000"/>
            <a:headEnd/>
            <a:tailEnd/>
          </a:ln>
        </p:spPr>
      </p:pic>
      <p:pic>
        <p:nvPicPr>
          <p:cNvPr id="43" name="Picture 3"/>
          <p:cNvPicPr>
            <a:picLocks noChangeAspect="1" noChangeArrowheads="1"/>
          </p:cNvPicPr>
          <p:nvPr/>
        </p:nvPicPr>
        <p:blipFill>
          <a:blip r:embed="rId3" cstate="print"/>
          <a:srcRect/>
          <a:stretch>
            <a:fillRect/>
          </a:stretch>
        </p:blipFill>
        <p:spPr bwMode="auto">
          <a:xfrm>
            <a:off x="0" y="2590800"/>
            <a:ext cx="1616075" cy="1076325"/>
          </a:xfrm>
          <a:prstGeom prst="rect">
            <a:avLst/>
          </a:prstGeom>
          <a:noFill/>
          <a:ln w="9525">
            <a:noFill/>
            <a:miter lim="800000"/>
            <a:headEnd/>
            <a:tailEnd/>
          </a:ln>
        </p:spPr>
      </p:pic>
      <p:grpSp>
        <p:nvGrpSpPr>
          <p:cNvPr id="24599" name="Group 4"/>
          <p:cNvGrpSpPr>
            <a:grpSpLocks/>
          </p:cNvGrpSpPr>
          <p:nvPr/>
        </p:nvGrpSpPr>
        <p:grpSpPr bwMode="auto">
          <a:xfrm>
            <a:off x="-12700" y="2590800"/>
            <a:ext cx="3175000" cy="4267200"/>
            <a:chOff x="-13138" y="2590798"/>
            <a:chExt cx="3175438" cy="4267202"/>
          </a:xfrm>
        </p:grpSpPr>
        <p:pic>
          <p:nvPicPr>
            <p:cNvPr id="3076" name="Picture 4"/>
            <p:cNvPicPr>
              <a:picLocks noChangeAspect="1" noChangeArrowheads="1"/>
            </p:cNvPicPr>
            <p:nvPr/>
          </p:nvPicPr>
          <p:blipFill>
            <a:blip r:embed="rId5" cstate="print"/>
            <a:srcRect l="2250" r="53856"/>
            <a:stretch>
              <a:fillRect/>
            </a:stretch>
          </p:blipFill>
          <p:spPr bwMode="auto">
            <a:xfrm>
              <a:off x="-13138" y="2590798"/>
              <a:ext cx="1618488" cy="2199484"/>
            </a:xfrm>
            <a:prstGeom prst="trapezoid">
              <a:avLst>
                <a:gd name="adj" fmla="val 0"/>
              </a:avLst>
            </a:prstGeom>
            <a:noFill/>
            <a:ln w="9525">
              <a:noFill/>
              <a:miter lim="800000"/>
              <a:headEnd/>
              <a:tailEnd/>
            </a:ln>
          </p:spPr>
        </p:pic>
        <p:pic>
          <p:nvPicPr>
            <p:cNvPr id="45" name="Picture 4"/>
            <p:cNvPicPr>
              <a:picLocks noChangeAspect="1" noChangeArrowheads="1"/>
            </p:cNvPicPr>
            <p:nvPr/>
          </p:nvPicPr>
          <p:blipFill>
            <a:blip r:embed="rId5" cstate="print"/>
            <a:srcRect l="2250" r="53856"/>
            <a:stretch>
              <a:fillRect/>
            </a:stretch>
          </p:blipFill>
          <p:spPr bwMode="auto">
            <a:xfrm>
              <a:off x="0" y="4658516"/>
              <a:ext cx="1618488" cy="2199484"/>
            </a:xfrm>
            <a:prstGeom prst="trapezoid">
              <a:avLst>
                <a:gd name="adj" fmla="val 0"/>
              </a:avLst>
            </a:prstGeom>
            <a:noFill/>
            <a:ln w="9525">
              <a:noFill/>
              <a:miter lim="800000"/>
              <a:headEnd/>
              <a:tailEnd/>
            </a:ln>
          </p:spPr>
        </p:pic>
        <p:pic>
          <p:nvPicPr>
            <p:cNvPr id="46" name="Picture 4"/>
            <p:cNvPicPr>
              <a:picLocks noChangeAspect="1" noChangeArrowheads="1"/>
            </p:cNvPicPr>
            <p:nvPr/>
          </p:nvPicPr>
          <p:blipFill>
            <a:blip r:embed="rId5" cstate="print"/>
            <a:srcRect l="2250" r="53856"/>
            <a:stretch>
              <a:fillRect/>
            </a:stretch>
          </p:blipFill>
          <p:spPr bwMode="auto">
            <a:xfrm>
              <a:off x="1600200" y="4195762"/>
              <a:ext cx="1562100" cy="2662238"/>
            </a:xfrm>
            <a:prstGeom prst="trapezoid">
              <a:avLst>
                <a:gd name="adj" fmla="val 0"/>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50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50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500"/>
                                  </p:stCondLst>
                                  <p:childTnLst>
                                    <p:set>
                                      <p:cBhvr>
                                        <p:cTn id="21" dur="1" fill="hold">
                                          <p:stCondLst>
                                            <p:cond delay="0"/>
                                          </p:stCondLst>
                                        </p:cTn>
                                        <p:tgtEl>
                                          <p:spTgt spid="29"/>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500"/>
                                  </p:stCondLst>
                                  <p:childTnLst>
                                    <p:set>
                                      <p:cBhvr>
                                        <p:cTn id="24" dur="1" fill="hold">
                                          <p:stCondLst>
                                            <p:cond delay="0"/>
                                          </p:stCondLst>
                                        </p:cTn>
                                        <p:tgtEl>
                                          <p:spTgt spid="30"/>
                                        </p:tgtEl>
                                        <p:attrNameLst>
                                          <p:attrName>style.visibility</p:attrName>
                                        </p:attrNameLst>
                                      </p:cBhvr>
                                      <p:to>
                                        <p:strVal val="visible"/>
                                      </p:to>
                                    </p:set>
                                  </p:childTnLst>
                                </p:cTn>
                              </p:par>
                            </p:childTnLst>
                          </p:cTn>
                        </p:par>
                        <p:par>
                          <p:cTn id="25" fill="hold">
                            <p:stCondLst>
                              <p:cond delay="2500"/>
                            </p:stCondLst>
                            <p:childTnLst>
                              <p:par>
                                <p:cTn id="26" presetID="1" presetClass="entr" presetSubtype="0" fill="hold" nodeType="afterEffect">
                                  <p:stCondLst>
                                    <p:cond delay="500"/>
                                  </p:stCondLst>
                                  <p:childTnLst>
                                    <p:set>
                                      <p:cBhvr>
                                        <p:cTn id="27" dur="1" fill="hold">
                                          <p:stCondLst>
                                            <p:cond delay="0"/>
                                          </p:stCondLst>
                                        </p:cTn>
                                        <p:tgtEl>
                                          <p:spTgt spid="31"/>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500"/>
                                  </p:stCondLst>
                                  <p:childTnLst>
                                    <p:set>
                                      <p:cBhvr>
                                        <p:cTn id="30" dur="1" fill="hold">
                                          <p:stCondLst>
                                            <p:cond delay="0"/>
                                          </p:stCondLst>
                                        </p:cTn>
                                        <p:tgtEl>
                                          <p:spTgt spid="32"/>
                                        </p:tgtEl>
                                        <p:attrNameLst>
                                          <p:attrName>style.visibility</p:attrName>
                                        </p:attrNameLst>
                                      </p:cBhvr>
                                      <p:to>
                                        <p:strVal val="visible"/>
                                      </p:to>
                                    </p:set>
                                  </p:childTnLst>
                                </p:cTn>
                              </p:par>
                            </p:childTnLst>
                          </p:cTn>
                        </p:par>
                        <p:par>
                          <p:cTn id="31" fill="hold">
                            <p:stCondLst>
                              <p:cond delay="3500"/>
                            </p:stCondLst>
                            <p:childTnLst>
                              <p:par>
                                <p:cTn id="32" presetID="1" presetClass="entr" presetSubtype="0" fill="hold" nodeType="afterEffect">
                                  <p:stCondLst>
                                    <p:cond delay="50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4000"/>
                            </p:stCondLst>
                            <p:childTnLst>
                              <p:par>
                                <p:cTn id="35" presetID="1" presetClass="entr" presetSubtype="0" fill="hold" nodeType="afterEffect">
                                  <p:stCondLst>
                                    <p:cond delay="500"/>
                                  </p:stCondLst>
                                  <p:childTnLst>
                                    <p:set>
                                      <p:cBhvr>
                                        <p:cTn id="36" dur="1" fill="hold">
                                          <p:stCondLst>
                                            <p:cond delay="0"/>
                                          </p:stCondLst>
                                        </p:cTn>
                                        <p:tgtEl>
                                          <p:spTgt spid="34"/>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nodeType="afterEffect">
                                  <p:stCondLst>
                                    <p:cond delay="500"/>
                                  </p:stCondLst>
                                  <p:childTnLst>
                                    <p:set>
                                      <p:cBhvr>
                                        <p:cTn id="39" dur="1" fill="hold">
                                          <p:stCondLst>
                                            <p:cond delay="0"/>
                                          </p:stCondLst>
                                        </p:cTn>
                                        <p:tgtEl>
                                          <p:spTgt spid="35"/>
                                        </p:tgtEl>
                                        <p:attrNameLst>
                                          <p:attrName>style.visibility</p:attrName>
                                        </p:attrNameLst>
                                      </p:cBhvr>
                                      <p:to>
                                        <p:strVal val="visible"/>
                                      </p:to>
                                    </p:set>
                                  </p:childTnLst>
                                </p:cTn>
                              </p:par>
                            </p:childTnLst>
                          </p:cTn>
                        </p:par>
                        <p:par>
                          <p:cTn id="40" fill="hold">
                            <p:stCondLst>
                              <p:cond delay="5000"/>
                            </p:stCondLst>
                            <p:childTnLst>
                              <p:par>
                                <p:cTn id="41" presetID="1" presetClass="entr" presetSubtype="0" fill="hold" nodeType="afterEffect">
                                  <p:stCondLst>
                                    <p:cond delay="500"/>
                                  </p:stCondLst>
                                  <p:childTnLst>
                                    <p:set>
                                      <p:cBhvr>
                                        <p:cTn id="42" dur="1" fill="hold">
                                          <p:stCondLst>
                                            <p:cond delay="0"/>
                                          </p:stCondLst>
                                        </p:cTn>
                                        <p:tgtEl>
                                          <p:spTgt spid="36"/>
                                        </p:tgtEl>
                                        <p:attrNameLst>
                                          <p:attrName>style.visibility</p:attrName>
                                        </p:attrNameLst>
                                      </p:cBhvr>
                                      <p:to>
                                        <p:strVal val="visible"/>
                                      </p:to>
                                    </p:set>
                                  </p:childTnLst>
                                </p:cTn>
                              </p:par>
                            </p:childTnLst>
                          </p:cTn>
                        </p:par>
                        <p:par>
                          <p:cTn id="43" fill="hold">
                            <p:stCondLst>
                              <p:cond delay="5500"/>
                            </p:stCondLst>
                            <p:childTnLst>
                              <p:par>
                                <p:cTn id="44" presetID="1" presetClass="entr" presetSubtype="0" fill="hold" nodeType="afterEffect">
                                  <p:stCondLst>
                                    <p:cond delay="500"/>
                                  </p:stCondLst>
                                  <p:childTnLst>
                                    <p:set>
                                      <p:cBhvr>
                                        <p:cTn id="45" dur="1" fill="hold">
                                          <p:stCondLst>
                                            <p:cond delay="0"/>
                                          </p:stCondLst>
                                        </p:cTn>
                                        <p:tgtEl>
                                          <p:spTgt spid="37"/>
                                        </p:tgtEl>
                                        <p:attrNameLst>
                                          <p:attrName>style.visibility</p:attrName>
                                        </p:attrNameLst>
                                      </p:cBhvr>
                                      <p:to>
                                        <p:strVal val="visible"/>
                                      </p:to>
                                    </p:set>
                                  </p:childTnLst>
                                </p:cTn>
                              </p:par>
                            </p:childTnLst>
                          </p:cTn>
                        </p:par>
                        <p:par>
                          <p:cTn id="46" fill="hold">
                            <p:stCondLst>
                              <p:cond delay="6000"/>
                            </p:stCondLst>
                            <p:childTnLst>
                              <p:par>
                                <p:cTn id="47" presetID="1" presetClass="entr" presetSubtype="0" fill="hold" nodeType="afterEffect">
                                  <p:stCondLst>
                                    <p:cond delay="500"/>
                                  </p:stCondLst>
                                  <p:childTnLst>
                                    <p:set>
                                      <p:cBhvr>
                                        <p:cTn id="48" dur="1" fill="hold">
                                          <p:stCondLst>
                                            <p:cond delay="0"/>
                                          </p:stCondLst>
                                        </p:cTn>
                                        <p:tgtEl>
                                          <p:spTgt spid="38"/>
                                        </p:tgtEl>
                                        <p:attrNameLst>
                                          <p:attrName>style.visibility</p:attrName>
                                        </p:attrNameLst>
                                      </p:cBhvr>
                                      <p:to>
                                        <p:strVal val="visible"/>
                                      </p:to>
                                    </p:set>
                                  </p:childTnLst>
                                </p:cTn>
                              </p:par>
                            </p:childTnLst>
                          </p:cTn>
                        </p:par>
                        <p:par>
                          <p:cTn id="49" fill="hold">
                            <p:stCondLst>
                              <p:cond delay="6500"/>
                            </p:stCondLst>
                            <p:childTnLst>
                              <p:par>
                                <p:cTn id="50" presetID="1" presetClass="entr" presetSubtype="0" fill="hold" nodeType="afterEffect">
                                  <p:stCondLst>
                                    <p:cond delay="500"/>
                                  </p:stCondLst>
                                  <p:childTnLst>
                                    <p:set>
                                      <p:cBhvr>
                                        <p:cTn id="51" dur="1" fill="hold">
                                          <p:stCondLst>
                                            <p:cond delay="0"/>
                                          </p:stCondLst>
                                        </p:cTn>
                                        <p:tgtEl>
                                          <p:spTgt spid="39"/>
                                        </p:tgtEl>
                                        <p:attrNameLst>
                                          <p:attrName>style.visibility</p:attrName>
                                        </p:attrNameLst>
                                      </p:cBhvr>
                                      <p:to>
                                        <p:strVal val="visible"/>
                                      </p:to>
                                    </p:set>
                                  </p:childTnLst>
                                </p:cTn>
                              </p:par>
                            </p:childTnLst>
                          </p:cTn>
                        </p:par>
                        <p:par>
                          <p:cTn id="52" fill="hold">
                            <p:stCondLst>
                              <p:cond delay="7000"/>
                            </p:stCondLst>
                            <p:childTnLst>
                              <p:par>
                                <p:cTn id="53" presetID="1" presetClass="entr" presetSubtype="0" fill="hold" nodeType="afterEffect">
                                  <p:stCondLst>
                                    <p:cond delay="500"/>
                                  </p:stCondLst>
                                  <p:childTnLst>
                                    <p:set>
                                      <p:cBhvr>
                                        <p:cTn id="54" dur="1" fill="hold">
                                          <p:stCondLst>
                                            <p:cond delay="0"/>
                                          </p:stCondLst>
                                        </p:cTn>
                                        <p:tgtEl>
                                          <p:spTgt spid="40"/>
                                        </p:tgtEl>
                                        <p:attrNameLst>
                                          <p:attrName>style.visibility</p:attrName>
                                        </p:attrNameLst>
                                      </p:cBhvr>
                                      <p:to>
                                        <p:strVal val="visible"/>
                                      </p:to>
                                    </p:set>
                                  </p:childTnLst>
                                </p:cTn>
                              </p:par>
                            </p:childTnLst>
                          </p:cTn>
                        </p:par>
                        <p:par>
                          <p:cTn id="55" fill="hold">
                            <p:stCondLst>
                              <p:cond delay="7500"/>
                            </p:stCondLst>
                            <p:childTnLst>
                              <p:par>
                                <p:cTn id="56" presetID="1" presetClass="entr" presetSubtype="0" fill="hold" nodeType="afterEffect">
                                  <p:stCondLst>
                                    <p:cond delay="500"/>
                                  </p:stCondLst>
                                  <p:childTnLst>
                                    <p:set>
                                      <p:cBhvr>
                                        <p:cTn id="57" dur="1" fill="hold">
                                          <p:stCondLst>
                                            <p:cond delay="0"/>
                                          </p:stCondLst>
                                        </p:cTn>
                                        <p:tgtEl>
                                          <p:spTgt spid="41"/>
                                        </p:tgtEl>
                                        <p:attrNameLst>
                                          <p:attrName>style.visibility</p:attrName>
                                        </p:attrNameLst>
                                      </p:cBhvr>
                                      <p:to>
                                        <p:strVal val="visible"/>
                                      </p:to>
                                    </p:set>
                                  </p:childTnLst>
                                </p:cTn>
                              </p:par>
                            </p:childTnLst>
                          </p:cTn>
                        </p:par>
                        <p:par>
                          <p:cTn id="58" fill="hold">
                            <p:stCondLst>
                              <p:cond delay="8000"/>
                            </p:stCondLst>
                            <p:childTnLst>
                              <p:par>
                                <p:cTn id="59" presetID="1" presetClass="entr" presetSubtype="0" fill="hold" nodeType="afterEffect">
                                  <p:stCondLst>
                                    <p:cond delay="500"/>
                                  </p:stCondLst>
                                  <p:childTnLst>
                                    <p:set>
                                      <p:cBhvr>
                                        <p:cTn id="60" dur="1" fill="hold">
                                          <p:stCondLst>
                                            <p:cond delay="0"/>
                                          </p:stCondLst>
                                        </p:cTn>
                                        <p:tgtEl>
                                          <p:spTgt spid="42"/>
                                        </p:tgtEl>
                                        <p:attrNameLst>
                                          <p:attrName>style.visibility</p:attrName>
                                        </p:attrNameLst>
                                      </p:cBhvr>
                                      <p:to>
                                        <p:strVal val="visible"/>
                                      </p:to>
                                    </p:set>
                                  </p:childTnLst>
                                </p:cTn>
                              </p:par>
                            </p:childTnLst>
                          </p:cTn>
                        </p:par>
                        <p:par>
                          <p:cTn id="61" fill="hold">
                            <p:stCondLst>
                              <p:cond delay="8500"/>
                            </p:stCondLst>
                            <p:childTnLst>
                              <p:par>
                                <p:cTn id="62" presetID="1" presetClass="entr" presetSubtype="0" fill="hold" nodeType="afterEffect">
                                  <p:stCondLst>
                                    <p:cond delay="500"/>
                                  </p:stCondLst>
                                  <p:childTnLst>
                                    <p:set>
                                      <p:cBhvr>
                                        <p:cTn id="63" dur="1" fill="hold">
                                          <p:stCondLst>
                                            <p:cond delay="0"/>
                                          </p:stCondLst>
                                        </p:cTn>
                                        <p:tgtEl>
                                          <p:spTgt spid="4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
                                            <p:txEl>
                                              <p:pRg st="1" end="1"/>
                                            </p:txEl>
                                          </p:spTgt>
                                        </p:tgtEl>
                                        <p:attrNameLst>
                                          <p:attrName>style.visibility</p:attrName>
                                        </p:attrNameLst>
                                      </p:cBhvr>
                                      <p:to>
                                        <p:strVal val="visible"/>
                                      </p:to>
                                    </p:set>
                                  </p:childTnLst>
                                </p:cTn>
                              </p:par>
                              <p:par>
                                <p:cTn id="68" presetID="2" presetClass="entr" presetSubtype="8" fill="hold" nodeType="withEffect">
                                  <p:stCondLst>
                                    <p:cond delay="0"/>
                                  </p:stCondLst>
                                  <p:childTnLst>
                                    <p:set>
                                      <p:cBhvr>
                                        <p:cTn id="69" dur="1" fill="hold">
                                          <p:stCondLst>
                                            <p:cond delay="0"/>
                                          </p:stCondLst>
                                        </p:cTn>
                                        <p:tgtEl>
                                          <p:spTgt spid="24599"/>
                                        </p:tgtEl>
                                        <p:attrNameLst>
                                          <p:attrName>style.visibility</p:attrName>
                                        </p:attrNameLst>
                                      </p:cBhvr>
                                      <p:to>
                                        <p:strVal val="visible"/>
                                      </p:to>
                                    </p:set>
                                    <p:anim calcmode="lin" valueType="num">
                                      <p:cBhvr additive="base">
                                        <p:cTn id="70" dur="1000" fill="hold"/>
                                        <p:tgtEl>
                                          <p:spTgt spid="24599"/>
                                        </p:tgtEl>
                                        <p:attrNameLst>
                                          <p:attrName>ppt_x</p:attrName>
                                        </p:attrNameLst>
                                      </p:cBhvr>
                                      <p:tavLst>
                                        <p:tav tm="0">
                                          <p:val>
                                            <p:strVal val="0-#ppt_w/2"/>
                                          </p:val>
                                        </p:tav>
                                        <p:tav tm="100000">
                                          <p:val>
                                            <p:strVal val="#ppt_x"/>
                                          </p:val>
                                        </p:tav>
                                      </p:tavLst>
                                    </p:anim>
                                    <p:anim calcmode="lin" valueType="num">
                                      <p:cBhvr additive="base">
                                        <p:cTn id="71" dur="1000" fill="hold"/>
                                        <p:tgtEl>
                                          <p:spTgt spid="245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315913" y="1527175"/>
            <a:ext cx="6161087" cy="4873625"/>
          </a:xfrm>
          <a:prstGeom prst="rect">
            <a:avLst/>
          </a:prstGeom>
          <a:noFill/>
          <a:ln w="9525">
            <a:noFill/>
            <a:miter lim="800000"/>
            <a:headEnd/>
            <a:tailEnd/>
          </a:ln>
        </p:spPr>
        <p:txBody>
          <a:bodyPr/>
          <a:lstStyle/>
          <a:p>
            <a:pPr marL="273050" indent="-273050">
              <a:spcBef>
                <a:spcPct val="20000"/>
              </a:spcBef>
              <a:buClr>
                <a:srgbClr val="F6A840"/>
              </a:buClr>
              <a:buFont typeface="Arial" charset="0"/>
              <a:buChar char="•"/>
            </a:pPr>
            <a:r>
              <a:rPr lang="en-US" sz="2800">
                <a:solidFill>
                  <a:srgbClr val="F9F5DE"/>
                </a:solidFill>
                <a:latin typeface="Cambria" pitchFamily="18" charset="0"/>
              </a:rPr>
              <a:t>Reduce and reuse first</a:t>
            </a:r>
          </a:p>
          <a:p>
            <a:pPr marL="273050" indent="-273050">
              <a:spcBef>
                <a:spcPct val="20000"/>
              </a:spcBef>
              <a:buClr>
                <a:srgbClr val="F6A840"/>
              </a:buClr>
              <a:buFont typeface="Arial" charset="0"/>
              <a:buChar char="•"/>
            </a:pPr>
            <a:r>
              <a:rPr lang="en-US" sz="2800">
                <a:solidFill>
                  <a:srgbClr val="F9F5DE"/>
                </a:solidFill>
                <a:latin typeface="Cambria" pitchFamily="18" charset="0"/>
              </a:rPr>
              <a:t>When you buy, buy sustainable</a:t>
            </a:r>
          </a:p>
          <a:p>
            <a:pPr marL="742950" lvl="1" indent="-285750">
              <a:spcBef>
                <a:spcPct val="20000"/>
              </a:spcBef>
              <a:buClr>
                <a:srgbClr val="F6A840"/>
              </a:buClr>
              <a:buFont typeface="Arial" charset="0"/>
              <a:buChar char="•"/>
            </a:pPr>
            <a:r>
              <a:rPr lang="en-US" sz="2400">
                <a:solidFill>
                  <a:srgbClr val="F9F5DE"/>
                </a:solidFill>
                <a:latin typeface="Cambria" pitchFamily="18" charset="0"/>
              </a:rPr>
              <a:t>“Buy green, buy fair, buy local, buy used, and most importantly, buy less.”</a:t>
            </a:r>
            <a:r>
              <a:rPr lang="en-US" sz="2400" b="1">
                <a:solidFill>
                  <a:srgbClr val="F9F5DE"/>
                </a:solidFill>
                <a:latin typeface="Cambria" pitchFamily="18" charset="0"/>
              </a:rPr>
              <a:t> </a:t>
            </a:r>
            <a:r>
              <a:rPr lang="en-US" sz="2400">
                <a:solidFill>
                  <a:srgbClr val="F9F5DE"/>
                </a:solidFill>
                <a:latin typeface="Cambria" pitchFamily="18" charset="0"/>
              </a:rPr>
              <a:t>– Story of Stuff</a:t>
            </a:r>
          </a:p>
          <a:p>
            <a:pPr marL="273050" indent="-273050">
              <a:spcBef>
                <a:spcPct val="20000"/>
              </a:spcBef>
              <a:buClr>
                <a:srgbClr val="F6A840"/>
              </a:buClr>
              <a:buFont typeface="Arial" charset="0"/>
              <a:buChar char="•"/>
            </a:pPr>
            <a:r>
              <a:rPr lang="en-US" sz="2800">
                <a:solidFill>
                  <a:srgbClr val="F9F5DE"/>
                </a:solidFill>
                <a:latin typeface="Cambria" pitchFamily="18" charset="0"/>
              </a:rPr>
              <a:t>Talk with co-workers, purchasing staff, and suppliers</a:t>
            </a:r>
          </a:p>
        </p:txBody>
      </p:sp>
      <p:sp>
        <p:nvSpPr>
          <p:cNvPr id="115714"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a:solidFill>
                  <a:srgbClr val="FBE197"/>
                </a:solidFill>
                <a:latin typeface="Cambria" pitchFamily="18" charset="0"/>
              </a:rPr>
              <a:t>What can you do in your office?</a:t>
            </a:r>
          </a:p>
        </p:txBody>
      </p:sp>
      <p:pic>
        <p:nvPicPr>
          <p:cNvPr id="4" name="Picture 2"/>
          <p:cNvPicPr>
            <a:picLocks noChangeAspect="1" noChangeArrowheads="1"/>
          </p:cNvPicPr>
          <p:nvPr/>
        </p:nvPicPr>
        <p:blipFill>
          <a:blip r:embed="rId3" cstate="print"/>
          <a:srcRect l="24677" t="4514" r="33813"/>
          <a:stretch>
            <a:fillRect/>
          </a:stretch>
        </p:blipFill>
        <p:spPr bwMode="auto">
          <a:xfrm>
            <a:off x="6629400" y="1981200"/>
            <a:ext cx="2160588" cy="330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320675" y="1068388"/>
            <a:ext cx="8823325" cy="5484812"/>
          </a:xfrm>
          <a:prstGeom prst="rect">
            <a:avLst/>
          </a:prstGeom>
          <a:noFill/>
          <a:ln w="9525">
            <a:noFill/>
            <a:miter lim="800000"/>
            <a:headEnd/>
            <a:tailEnd/>
          </a:ln>
        </p:spPr>
        <p:txBody>
          <a:bodyPr/>
          <a:lstStyle/>
          <a:p>
            <a:pPr marL="273050" indent="-273050">
              <a:spcBef>
                <a:spcPct val="20000"/>
              </a:spcBef>
              <a:buClr>
                <a:srgbClr val="F6A840"/>
              </a:buClr>
              <a:buFont typeface="Arial" charset="0"/>
              <a:buNone/>
            </a:pPr>
            <a:r>
              <a:rPr lang="en-US" sz="2000" dirty="0">
                <a:solidFill>
                  <a:srgbClr val="335D6D"/>
                </a:solidFill>
                <a:latin typeface="Cambria" pitchFamily="18" charset="0"/>
              </a:rPr>
              <a:t>Tufts Purchasing Department</a:t>
            </a:r>
          </a:p>
          <a:p>
            <a:pPr marL="742950" lvl="1" indent="-285750">
              <a:spcBef>
                <a:spcPct val="20000"/>
              </a:spcBef>
              <a:buClr>
                <a:srgbClr val="F6A840"/>
              </a:buClr>
              <a:buFont typeface="Arial" charset="0"/>
              <a:buChar char="•"/>
            </a:pPr>
            <a:r>
              <a:rPr lang="en-US" dirty="0">
                <a:solidFill>
                  <a:srgbClr val="F9F5DE"/>
                </a:solidFill>
                <a:latin typeface="Cambria" pitchFamily="18" charset="0"/>
              </a:rPr>
              <a:t>http://finance.tufts.edu/purchasing/ </a:t>
            </a:r>
          </a:p>
          <a:p>
            <a:pPr marL="273050" indent="-273050">
              <a:spcBef>
                <a:spcPct val="20000"/>
              </a:spcBef>
              <a:buClr>
                <a:srgbClr val="F6A840"/>
              </a:buClr>
              <a:buFont typeface="Arial" charset="0"/>
              <a:buNone/>
            </a:pPr>
            <a:r>
              <a:rPr lang="en-US" sz="2000" dirty="0">
                <a:solidFill>
                  <a:srgbClr val="335D6D"/>
                </a:solidFill>
                <a:latin typeface="Cambria" pitchFamily="18" charset="0"/>
              </a:rPr>
              <a:t>Purchasing Guides</a:t>
            </a:r>
          </a:p>
          <a:p>
            <a:pPr marL="742950" lvl="1" indent="-285750">
              <a:spcBef>
                <a:spcPct val="20000"/>
              </a:spcBef>
              <a:buClr>
                <a:srgbClr val="F6A840"/>
              </a:buClr>
              <a:buFont typeface="Arial" charset="0"/>
              <a:buChar char="•"/>
            </a:pPr>
            <a:r>
              <a:rPr lang="en-US" dirty="0">
                <a:solidFill>
                  <a:srgbClr val="F9F5DE"/>
                </a:solidFill>
                <a:latin typeface="Cambria" pitchFamily="18" charset="0"/>
              </a:rPr>
              <a:t>http://www.goodguide.com/</a:t>
            </a:r>
          </a:p>
          <a:p>
            <a:pPr marL="742950" lvl="1" indent="-285750">
              <a:spcBef>
                <a:spcPct val="20000"/>
              </a:spcBef>
              <a:buClr>
                <a:srgbClr val="F6A840"/>
              </a:buClr>
              <a:buFont typeface="Arial" charset="0"/>
              <a:buChar char="•"/>
            </a:pPr>
            <a:r>
              <a:rPr lang="en-US" dirty="0">
                <a:solidFill>
                  <a:srgbClr val="F9F5DE"/>
                </a:solidFill>
                <a:latin typeface="Cambria" pitchFamily="18" charset="0"/>
              </a:rPr>
              <a:t>http://www.ewg.org/skindeep/</a:t>
            </a:r>
          </a:p>
          <a:p>
            <a:pPr marL="742950" lvl="1" indent="-285750">
              <a:spcBef>
                <a:spcPct val="20000"/>
              </a:spcBef>
              <a:buClr>
                <a:srgbClr val="F6A840"/>
              </a:buClr>
              <a:buFont typeface="Arial" charset="0"/>
              <a:buChar char="•"/>
            </a:pPr>
            <a:r>
              <a:rPr lang="en-US" dirty="0">
                <a:solidFill>
                  <a:srgbClr val="F9F5DE"/>
                </a:solidFill>
                <a:latin typeface="Cambria" pitchFamily="18" charset="0"/>
              </a:rPr>
              <a:t>http://www.responsiblepurchasing.org/purchasing_guides/all/standards/</a:t>
            </a:r>
          </a:p>
          <a:p>
            <a:pPr marL="742950" lvl="1" indent="-285750">
              <a:spcBef>
                <a:spcPct val="20000"/>
              </a:spcBef>
              <a:buClr>
                <a:srgbClr val="F6A840"/>
              </a:buClr>
              <a:buFont typeface="Arial" charset="0"/>
              <a:buChar char="•"/>
            </a:pPr>
            <a:r>
              <a:rPr lang="en-US" dirty="0">
                <a:solidFill>
                  <a:srgbClr val="F9F5DE"/>
                </a:solidFill>
                <a:latin typeface="Cambria" pitchFamily="18" charset="0"/>
              </a:rPr>
              <a:t>www.epa.gov/epp </a:t>
            </a:r>
          </a:p>
          <a:p>
            <a:pPr marL="273050" indent="-273050">
              <a:spcBef>
                <a:spcPct val="20000"/>
              </a:spcBef>
              <a:buClr>
                <a:srgbClr val="F6A840"/>
              </a:buClr>
              <a:buFont typeface="Arial" charset="0"/>
              <a:buNone/>
            </a:pPr>
            <a:r>
              <a:rPr lang="en-US" sz="2000" dirty="0">
                <a:solidFill>
                  <a:srgbClr val="335D6D"/>
                </a:solidFill>
                <a:latin typeface="Cambria" pitchFamily="18" charset="0"/>
              </a:rPr>
              <a:t>Eco-Labeling </a:t>
            </a:r>
          </a:p>
          <a:p>
            <a:pPr marL="742950" lvl="1" indent="-285750">
              <a:spcBef>
                <a:spcPct val="20000"/>
              </a:spcBef>
              <a:buClr>
                <a:srgbClr val="F6A840"/>
              </a:buClr>
              <a:buFont typeface="Arial" charset="0"/>
              <a:buChar char="•"/>
            </a:pPr>
            <a:r>
              <a:rPr lang="en-US" dirty="0">
                <a:solidFill>
                  <a:srgbClr val="F9F5DE"/>
                </a:solidFill>
                <a:latin typeface="Cambria" pitchFamily="18" charset="0"/>
              </a:rPr>
              <a:t>http://www.epa.gov/epp/pubs/labeling.htm</a:t>
            </a:r>
          </a:p>
          <a:p>
            <a:pPr marL="742950" lvl="1" indent="-285750">
              <a:spcBef>
                <a:spcPct val="20000"/>
              </a:spcBef>
              <a:buClr>
                <a:srgbClr val="F6A840"/>
              </a:buClr>
              <a:buFont typeface="Arial" charset="0"/>
              <a:buChar char="•"/>
            </a:pPr>
            <a:r>
              <a:rPr lang="en-US" dirty="0">
                <a:solidFill>
                  <a:srgbClr val="F9F5DE"/>
                </a:solidFill>
                <a:latin typeface="Cambria" pitchFamily="18" charset="0"/>
              </a:rPr>
              <a:t>http://www.nrdc.org/living/labels/cleaning.asp </a:t>
            </a:r>
          </a:p>
          <a:p>
            <a:pPr marL="273050" indent="-273050">
              <a:spcBef>
                <a:spcPct val="20000"/>
              </a:spcBef>
              <a:buClr>
                <a:srgbClr val="F6A840"/>
              </a:buClr>
              <a:buFont typeface="Arial" charset="0"/>
              <a:buNone/>
            </a:pPr>
            <a:r>
              <a:rPr lang="en-US" sz="2000" dirty="0">
                <a:solidFill>
                  <a:srgbClr val="335D6D"/>
                </a:solidFill>
                <a:latin typeface="Cambria" pitchFamily="18" charset="0"/>
              </a:rPr>
              <a:t>Food Labeling</a:t>
            </a:r>
            <a:r>
              <a:rPr lang="en-US" sz="2000" dirty="0">
                <a:solidFill>
                  <a:schemeClr val="hlink"/>
                </a:solidFill>
                <a:latin typeface="Cambria" pitchFamily="18" charset="0"/>
              </a:rPr>
              <a:t> </a:t>
            </a:r>
          </a:p>
          <a:p>
            <a:pPr marL="742950" lvl="1" indent="-285750">
              <a:spcBef>
                <a:spcPct val="20000"/>
              </a:spcBef>
              <a:buClr>
                <a:srgbClr val="F6A840"/>
              </a:buClr>
              <a:buFont typeface="Arial" charset="0"/>
              <a:buChar char="•"/>
            </a:pPr>
            <a:r>
              <a:rPr lang="en-US" dirty="0">
                <a:solidFill>
                  <a:srgbClr val="F9F5DE"/>
                </a:solidFill>
                <a:latin typeface="Cambria" pitchFamily="18" charset="0"/>
              </a:rPr>
              <a:t>http://www.earthwatch2.org/sustainability/decoding%20labels.htm</a:t>
            </a:r>
          </a:p>
          <a:p>
            <a:pPr marL="742950" lvl="1" indent="-285750">
              <a:spcBef>
                <a:spcPct val="20000"/>
              </a:spcBef>
              <a:buClr>
                <a:srgbClr val="F6A840"/>
              </a:buClr>
              <a:buFont typeface="Arial" charset="0"/>
              <a:buChar char="•"/>
            </a:pPr>
            <a:r>
              <a:rPr lang="en-US" dirty="0">
                <a:solidFill>
                  <a:srgbClr val="F9F5DE"/>
                </a:solidFill>
                <a:latin typeface="Cambria" pitchFamily="18" charset="0"/>
              </a:rPr>
              <a:t>http://www.ewg.org/meateatersguide/decoding-meat-dairy-product-labels/ </a:t>
            </a:r>
          </a:p>
          <a:p>
            <a:pPr marL="273050" indent="-273050">
              <a:spcBef>
                <a:spcPct val="20000"/>
              </a:spcBef>
              <a:buClr>
                <a:srgbClr val="F6A840"/>
              </a:buClr>
              <a:buFont typeface="Arial" charset="0"/>
              <a:buNone/>
            </a:pPr>
            <a:r>
              <a:rPr lang="en-US" sz="2000" dirty="0">
                <a:solidFill>
                  <a:srgbClr val="335D6D"/>
                </a:solidFill>
                <a:latin typeface="Cambria" pitchFamily="18" charset="0"/>
              </a:rPr>
              <a:t>Green Printing at Tufts</a:t>
            </a:r>
          </a:p>
          <a:p>
            <a:pPr marL="742950" lvl="1" indent="-285750">
              <a:spcBef>
                <a:spcPct val="20000"/>
              </a:spcBef>
              <a:buClr>
                <a:srgbClr val="F6A840"/>
              </a:buClr>
              <a:buFont typeface="Arial" charset="0"/>
              <a:buChar char="•"/>
            </a:pPr>
            <a:r>
              <a:rPr lang="en-US" dirty="0">
                <a:solidFill>
                  <a:srgbClr val="F9F5DE"/>
                </a:solidFill>
                <a:latin typeface="Cambria" pitchFamily="18" charset="0"/>
              </a:rPr>
              <a:t>http://sustainability.tufts.edu/?pid=109&amp;c=48</a:t>
            </a:r>
          </a:p>
        </p:txBody>
      </p:sp>
      <p:sp>
        <p:nvSpPr>
          <p:cNvPr id="117762"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dirty="0">
                <a:solidFill>
                  <a:srgbClr val="FBE197"/>
                </a:solidFill>
                <a:latin typeface="Cambria" pitchFamily="18" charset="0"/>
              </a:rPr>
              <a:t>Helpful Purchasing Resources</a:t>
            </a:r>
          </a:p>
        </p:txBody>
      </p:sp>
    </p:spTree>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txBox="1">
            <a:spLocks/>
          </p:cNvSpPr>
          <p:nvPr/>
        </p:nvSpPr>
        <p:spPr bwMode="auto">
          <a:xfrm>
            <a:off x="0" y="2849563"/>
            <a:ext cx="9144000" cy="1143000"/>
          </a:xfrm>
          <a:prstGeom prst="rect">
            <a:avLst/>
          </a:prstGeom>
          <a:noFill/>
          <a:ln w="9525">
            <a:noFill/>
            <a:miter lim="800000"/>
            <a:headEnd/>
            <a:tailEnd/>
          </a:ln>
        </p:spPr>
        <p:txBody>
          <a:bodyPr anchor="ctr"/>
          <a:lstStyle/>
          <a:p>
            <a:pPr algn="ctr">
              <a:defRPr/>
            </a:pPr>
            <a:r>
              <a:rPr lang="en-US" sz="4800" dirty="0">
                <a:solidFill>
                  <a:schemeClr val="bg2">
                    <a:lumMod val="50000"/>
                  </a:schemeClr>
                </a:solidFill>
                <a:latin typeface="Cambria" pitchFamily="18" charset="0"/>
              </a:rPr>
              <a:t>Water</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6642100"/>
            <a:ext cx="4572000" cy="215900"/>
          </a:xfrm>
          <a:prstGeom prst="rect">
            <a:avLst/>
          </a:prstGeom>
        </p:spPr>
        <p:txBody>
          <a:bodyPr>
            <a:spAutoFit/>
          </a:bodyPr>
          <a:lstStyle/>
          <a:p>
            <a:pPr algn="r" fontAlgn="auto">
              <a:spcBef>
                <a:spcPts val="0"/>
              </a:spcBef>
              <a:spcAft>
                <a:spcPts val="0"/>
              </a:spcAft>
              <a:defRPr/>
            </a:pPr>
            <a:r>
              <a:rPr lang="en-US" sz="800" dirty="0">
                <a:solidFill>
                  <a:schemeClr val="accent3">
                    <a:lumMod val="20000"/>
                    <a:lumOff val="80000"/>
                  </a:schemeClr>
                </a:solidFill>
                <a:latin typeface="Cambria" pitchFamily="18" charset="0"/>
              </a:rPr>
              <a:t>Source: http://awesome.good.is.s3.amazonaws.com/transparency/web/1106/clean-water/flat.html</a:t>
            </a:r>
          </a:p>
        </p:txBody>
      </p:sp>
      <p:pic>
        <p:nvPicPr>
          <p:cNvPr id="81922" name="Picture 4"/>
          <p:cNvPicPr>
            <a:picLocks noChangeAspect="1"/>
          </p:cNvPicPr>
          <p:nvPr/>
        </p:nvPicPr>
        <p:blipFill>
          <a:blip r:embed="rId3" cstate="print"/>
          <a:srcRect/>
          <a:stretch>
            <a:fillRect/>
          </a:stretch>
        </p:blipFill>
        <p:spPr bwMode="auto">
          <a:xfrm>
            <a:off x="0" y="1198563"/>
            <a:ext cx="9144000" cy="4460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3" cstate="print"/>
          <a:srcRect b="11136"/>
          <a:stretch>
            <a:fillRect/>
          </a:stretch>
        </p:blipFill>
        <p:spPr bwMode="auto">
          <a:xfrm>
            <a:off x="457200" y="871538"/>
            <a:ext cx="8207375" cy="5105400"/>
          </a:xfrm>
          <a:prstGeom prst="rect">
            <a:avLst/>
          </a:prstGeom>
          <a:noFill/>
          <a:ln w="9525">
            <a:noFill/>
            <a:miter lim="800000"/>
            <a:headEnd/>
            <a:tailEnd/>
          </a:ln>
        </p:spPr>
      </p:pic>
      <p:sp>
        <p:nvSpPr>
          <p:cNvPr id="6" name="Rectangle 5"/>
          <p:cNvSpPr/>
          <p:nvPr/>
        </p:nvSpPr>
        <p:spPr>
          <a:xfrm>
            <a:off x="5486400" y="6642100"/>
            <a:ext cx="3657600" cy="215900"/>
          </a:xfrm>
          <a:prstGeom prst="rect">
            <a:avLst/>
          </a:prstGeom>
        </p:spPr>
        <p:txBody>
          <a:bodyPr>
            <a:spAutoFit/>
          </a:bodyPr>
          <a:lstStyle/>
          <a:p>
            <a:pPr algn="r" fontAlgn="auto">
              <a:spcBef>
                <a:spcPts val="0"/>
              </a:spcBef>
              <a:spcAft>
                <a:spcPts val="0"/>
              </a:spcAft>
              <a:defRPr/>
            </a:pPr>
            <a:r>
              <a:rPr lang="en-US" sz="800" dirty="0">
                <a:solidFill>
                  <a:schemeClr val="accent3">
                    <a:lumMod val="20000"/>
                    <a:lumOff val="80000"/>
                  </a:schemeClr>
                </a:solidFill>
                <a:latin typeface="Cambria" pitchFamily="18" charset="0"/>
              </a:rPr>
              <a:t>Source: </a:t>
            </a:r>
            <a:r>
              <a:rPr lang="en-US" sz="800" dirty="0">
                <a:solidFill>
                  <a:schemeClr val="accent3">
                    <a:lumMod val="20000"/>
                    <a:lumOff val="80000"/>
                  </a:schemeClr>
                </a:solidFill>
                <a:latin typeface="+mn-lt"/>
              </a:rPr>
              <a:t>http://www.data360.org/dsg.aspx?Data_Set_Group_Id=757 </a:t>
            </a:r>
            <a:endParaRPr lang="en-US" sz="800" dirty="0">
              <a:solidFill>
                <a:schemeClr val="accent3">
                  <a:lumMod val="20000"/>
                  <a:lumOff val="80000"/>
                </a:schemeClr>
              </a:solidFill>
              <a:latin typeface="Cambria"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3" cstate="print"/>
          <a:srcRect/>
          <a:stretch>
            <a:fillRect/>
          </a:stretch>
        </p:blipFill>
        <p:spPr bwMode="auto">
          <a:xfrm>
            <a:off x="-28575" y="0"/>
            <a:ext cx="9172575" cy="6878638"/>
          </a:xfrm>
          <a:prstGeom prst="rect">
            <a:avLst/>
          </a:prstGeom>
          <a:noFill/>
          <a:ln w="9525">
            <a:noFill/>
            <a:miter lim="800000"/>
            <a:headEnd/>
            <a:tailEnd/>
          </a:ln>
        </p:spPr>
      </p:pic>
      <p:sp>
        <p:nvSpPr>
          <p:cNvPr id="7" name="Rectangle 6"/>
          <p:cNvSpPr/>
          <p:nvPr/>
        </p:nvSpPr>
        <p:spPr>
          <a:xfrm>
            <a:off x="4572000" y="6642100"/>
            <a:ext cx="4572000" cy="215900"/>
          </a:xfrm>
          <a:prstGeom prst="rect">
            <a:avLst/>
          </a:prstGeom>
        </p:spPr>
        <p:txBody>
          <a:bodyPr>
            <a:spAutoFit/>
          </a:bodyPr>
          <a:lstStyle/>
          <a:p>
            <a:pPr algn="r" fontAlgn="auto">
              <a:spcBef>
                <a:spcPts val="0"/>
              </a:spcBef>
              <a:spcAft>
                <a:spcPts val="0"/>
              </a:spcAft>
              <a:defRPr/>
            </a:pPr>
            <a:r>
              <a:rPr lang="en-US" sz="800" dirty="0">
                <a:solidFill>
                  <a:schemeClr val="accent3">
                    <a:lumMod val="20000"/>
                    <a:lumOff val="80000"/>
                  </a:schemeClr>
                </a:solidFill>
                <a:latin typeface="Cambria" pitchFamily="18" charset="0"/>
              </a:rPr>
              <a:t>Source: http://www.trashpaddler.com/2010_09_01_archive.html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txBox="1">
            <a:spLocks/>
          </p:cNvSpPr>
          <p:nvPr/>
        </p:nvSpPr>
        <p:spPr bwMode="auto">
          <a:xfrm>
            <a:off x="0" y="2860675"/>
            <a:ext cx="9144000" cy="1143000"/>
          </a:xfrm>
          <a:prstGeom prst="rect">
            <a:avLst/>
          </a:prstGeom>
          <a:noFill/>
          <a:ln w="9525">
            <a:noFill/>
            <a:miter lim="800000"/>
            <a:headEnd/>
            <a:tailEnd/>
          </a:ln>
        </p:spPr>
        <p:txBody>
          <a:bodyPr anchor="ctr"/>
          <a:lstStyle/>
          <a:p>
            <a:pPr algn="ctr">
              <a:defRPr/>
            </a:pPr>
            <a:r>
              <a:rPr lang="en-US" sz="4800" dirty="0">
                <a:solidFill>
                  <a:schemeClr val="bg2">
                    <a:lumMod val="50000"/>
                  </a:schemeClr>
                </a:solidFill>
                <a:latin typeface="Cambria" pitchFamily="18" charset="0"/>
              </a:rPr>
              <a:t>Transportation</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28600"/>
            <a:ext cx="9144000" cy="758825"/>
          </a:xfrm>
          <a:prstGeom prst="rect">
            <a:avLst/>
          </a:prstGeom>
        </p:spPr>
        <p:txBody>
          <a:bodyPr>
            <a:normAutofit fontScale="92500"/>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en-US" sz="3600" cap="none" dirty="0" smtClean="0">
                <a:solidFill>
                  <a:srgbClr val="FBE197"/>
                </a:solidFill>
                <a:latin typeface="Cambria" pitchFamily="18" charset="0"/>
              </a:rPr>
              <a:t>How many gallons of water does it take to make…</a:t>
            </a:r>
          </a:p>
        </p:txBody>
      </p:sp>
      <p:pic>
        <p:nvPicPr>
          <p:cNvPr id="2051" name="Picture 3"/>
          <p:cNvPicPr>
            <a:picLocks noChangeAspect="1" noChangeArrowheads="1"/>
          </p:cNvPicPr>
          <p:nvPr/>
        </p:nvPicPr>
        <p:blipFill>
          <a:blip r:embed="rId3" cstate="print"/>
          <a:srcRect/>
          <a:stretch>
            <a:fillRect/>
          </a:stretch>
        </p:blipFill>
        <p:spPr bwMode="auto">
          <a:xfrm>
            <a:off x="5257800" y="1322388"/>
            <a:ext cx="3357563" cy="2646362"/>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l="10201" r="5408"/>
          <a:stretch>
            <a:fillRect/>
          </a:stretch>
        </p:blipFill>
        <p:spPr bwMode="auto">
          <a:xfrm>
            <a:off x="609600" y="1322388"/>
            <a:ext cx="3352800" cy="2646362"/>
          </a:xfrm>
          <a:prstGeom prst="rect">
            <a:avLst/>
          </a:prstGeom>
          <a:noFill/>
          <a:ln w="9525">
            <a:noFill/>
            <a:miter lim="800000"/>
            <a:headEnd/>
            <a:tailEnd/>
          </a:ln>
        </p:spPr>
      </p:pic>
      <p:pic>
        <p:nvPicPr>
          <p:cNvPr id="9" name="Picture 2" descr="http://www.acarplace.com/photos/reviews/malibu.jpg"/>
          <p:cNvPicPr>
            <a:picLocks noChangeAspect="1" noChangeArrowheads="1"/>
          </p:cNvPicPr>
          <p:nvPr/>
        </p:nvPicPr>
        <p:blipFill>
          <a:blip r:embed="rId5" cstate="print"/>
          <a:srcRect l="2481" t="4034" r="3455" b="8482"/>
          <a:stretch>
            <a:fillRect/>
          </a:stretch>
        </p:blipFill>
        <p:spPr bwMode="auto">
          <a:xfrm>
            <a:off x="466725" y="4583113"/>
            <a:ext cx="3638550" cy="1741487"/>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t="27512" b="26904"/>
          <a:stretch>
            <a:fillRect/>
          </a:stretch>
        </p:blipFill>
        <p:spPr bwMode="auto">
          <a:xfrm>
            <a:off x="4953000" y="4748213"/>
            <a:ext cx="3962400" cy="1411287"/>
          </a:xfrm>
          <a:prstGeom prst="rect">
            <a:avLst/>
          </a:prstGeom>
          <a:noFill/>
          <a:ln w="9525">
            <a:noFill/>
            <a:miter lim="800000"/>
            <a:headEnd/>
            <a:tailEnd/>
          </a:ln>
        </p:spPr>
      </p:pic>
      <p:sp>
        <p:nvSpPr>
          <p:cNvPr id="6" name="TextBox 5"/>
          <p:cNvSpPr txBox="1"/>
          <p:nvPr/>
        </p:nvSpPr>
        <p:spPr>
          <a:xfrm>
            <a:off x="609600" y="3135313"/>
            <a:ext cx="3352800" cy="461962"/>
          </a:xfrm>
          <a:prstGeom prst="rect">
            <a:avLst/>
          </a:prstGeom>
          <a:solidFill>
            <a:schemeClr val="tx1">
              <a:alpha val="75000"/>
            </a:schemeClr>
          </a:solidFill>
        </p:spPr>
        <p:txBody>
          <a:bodyPr>
            <a:spAutoFit/>
          </a:bodyPr>
          <a:lstStyle/>
          <a:p>
            <a:pPr algn="ctr" fontAlgn="auto">
              <a:spcBef>
                <a:spcPts val="0"/>
              </a:spcBef>
              <a:spcAft>
                <a:spcPts val="0"/>
              </a:spcAft>
              <a:defRPr/>
            </a:pPr>
            <a:r>
              <a:rPr lang="en-US" sz="2400" dirty="0">
                <a:solidFill>
                  <a:schemeClr val="bg2">
                    <a:lumMod val="50000"/>
                  </a:schemeClr>
                </a:solidFill>
                <a:latin typeface="Cambria" pitchFamily="18" charset="0"/>
              </a:rPr>
              <a:t>35 – 53 Gallons</a:t>
            </a:r>
          </a:p>
        </p:txBody>
      </p:sp>
      <p:sp>
        <p:nvSpPr>
          <p:cNvPr id="12" name="TextBox 11"/>
          <p:cNvSpPr txBox="1"/>
          <p:nvPr/>
        </p:nvSpPr>
        <p:spPr>
          <a:xfrm>
            <a:off x="466725" y="5726113"/>
            <a:ext cx="3638550" cy="461962"/>
          </a:xfrm>
          <a:prstGeom prst="rect">
            <a:avLst/>
          </a:prstGeom>
          <a:solidFill>
            <a:schemeClr val="tx1">
              <a:alpha val="75000"/>
            </a:schemeClr>
          </a:solidFill>
        </p:spPr>
        <p:txBody>
          <a:bodyPr>
            <a:spAutoFit/>
          </a:bodyPr>
          <a:lstStyle/>
          <a:p>
            <a:pPr algn="ctr" fontAlgn="auto">
              <a:spcBef>
                <a:spcPts val="0"/>
              </a:spcBef>
              <a:spcAft>
                <a:spcPts val="0"/>
              </a:spcAft>
              <a:defRPr/>
            </a:pPr>
            <a:r>
              <a:rPr lang="en-US" sz="2400" dirty="0">
                <a:solidFill>
                  <a:schemeClr val="bg2">
                    <a:lumMod val="50000"/>
                  </a:schemeClr>
                </a:solidFill>
                <a:latin typeface="Cambria" pitchFamily="18" charset="0"/>
              </a:rPr>
              <a:t>41,000 Gallons</a:t>
            </a:r>
          </a:p>
        </p:txBody>
      </p:sp>
      <p:sp>
        <p:nvSpPr>
          <p:cNvPr id="13" name="TextBox 12"/>
          <p:cNvSpPr txBox="1"/>
          <p:nvPr/>
        </p:nvSpPr>
        <p:spPr>
          <a:xfrm>
            <a:off x="5257800" y="3135313"/>
            <a:ext cx="3352800" cy="461962"/>
          </a:xfrm>
          <a:prstGeom prst="rect">
            <a:avLst/>
          </a:prstGeom>
          <a:solidFill>
            <a:schemeClr val="tx1">
              <a:alpha val="75000"/>
            </a:schemeClr>
          </a:solidFill>
        </p:spPr>
        <p:txBody>
          <a:bodyPr>
            <a:spAutoFit/>
          </a:bodyPr>
          <a:lstStyle/>
          <a:p>
            <a:pPr algn="ctr" fontAlgn="auto">
              <a:spcBef>
                <a:spcPts val="0"/>
              </a:spcBef>
              <a:spcAft>
                <a:spcPts val="0"/>
              </a:spcAft>
              <a:defRPr/>
            </a:pPr>
            <a:r>
              <a:rPr lang="en-US" sz="2400" dirty="0">
                <a:solidFill>
                  <a:schemeClr val="bg2">
                    <a:lumMod val="50000"/>
                  </a:schemeClr>
                </a:solidFill>
                <a:latin typeface="Cambria" pitchFamily="18" charset="0"/>
              </a:rPr>
              <a:t>4,000 – 18,000 Gallons</a:t>
            </a:r>
          </a:p>
        </p:txBody>
      </p:sp>
      <p:sp>
        <p:nvSpPr>
          <p:cNvPr id="14" name="TextBox 13"/>
          <p:cNvSpPr txBox="1"/>
          <p:nvPr/>
        </p:nvSpPr>
        <p:spPr>
          <a:xfrm>
            <a:off x="4953000" y="5503863"/>
            <a:ext cx="3962400" cy="461962"/>
          </a:xfrm>
          <a:prstGeom prst="rect">
            <a:avLst/>
          </a:prstGeom>
          <a:solidFill>
            <a:schemeClr val="tx1">
              <a:alpha val="75000"/>
            </a:schemeClr>
          </a:solidFill>
        </p:spPr>
        <p:txBody>
          <a:bodyPr>
            <a:spAutoFit/>
          </a:bodyPr>
          <a:lstStyle/>
          <a:p>
            <a:pPr algn="ctr" fontAlgn="auto">
              <a:spcBef>
                <a:spcPts val="0"/>
              </a:spcBef>
              <a:spcAft>
                <a:spcPts val="0"/>
              </a:spcAft>
              <a:defRPr/>
            </a:pPr>
            <a:r>
              <a:rPr lang="en-US" sz="2400" dirty="0">
                <a:solidFill>
                  <a:schemeClr val="bg2">
                    <a:lumMod val="50000"/>
                  </a:schemeClr>
                </a:solidFill>
                <a:latin typeface="Cambria" pitchFamily="18" charset="0"/>
              </a:rPr>
              <a:t>1.85 Gallons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3"/>
                                        </p:tgtEl>
                                        <p:attrNameLst>
                                          <p:attrName>style.visibility</p:attrName>
                                        </p:attrNameLst>
                                      </p:cBhvr>
                                      <p:to>
                                        <p:strVal val="visible"/>
                                      </p:to>
                                    </p:set>
                                    <p:animEffect transition="in" filter="fade">
                                      <p:cBhvr>
                                        <p:cTn id="37" dur="500"/>
                                        <p:tgtEl>
                                          <p:spTgt spid="20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a:solidFill>
                  <a:srgbClr val="FBE197"/>
                </a:solidFill>
                <a:latin typeface="Cambria" pitchFamily="18" charset="0"/>
              </a:rPr>
              <a:t>Typical office water use</a:t>
            </a:r>
          </a:p>
        </p:txBody>
      </p:sp>
      <p:pic>
        <p:nvPicPr>
          <p:cNvPr id="88066" name="Picture 2"/>
          <p:cNvPicPr>
            <a:picLocks noChangeAspect="1" noChangeArrowheads="1"/>
          </p:cNvPicPr>
          <p:nvPr/>
        </p:nvPicPr>
        <p:blipFill>
          <a:blip r:embed="rId3" cstate="print"/>
          <a:srcRect l="10941"/>
          <a:stretch>
            <a:fillRect/>
          </a:stretch>
        </p:blipFill>
        <p:spPr bwMode="auto">
          <a:xfrm>
            <a:off x="1828800" y="1393825"/>
            <a:ext cx="5486400" cy="4052888"/>
          </a:xfrm>
          <a:prstGeom prst="rect">
            <a:avLst/>
          </a:prstGeom>
          <a:noFill/>
          <a:ln w="9525">
            <a:noFill/>
            <a:miter lim="800000"/>
            <a:headEnd/>
            <a:tailEnd/>
          </a:ln>
        </p:spPr>
      </p:pic>
      <p:sp>
        <p:nvSpPr>
          <p:cNvPr id="4" name="Rectangle 3"/>
          <p:cNvSpPr/>
          <p:nvPr/>
        </p:nvSpPr>
        <p:spPr>
          <a:xfrm>
            <a:off x="4572000" y="6642100"/>
            <a:ext cx="4572000" cy="215900"/>
          </a:xfrm>
          <a:prstGeom prst="rect">
            <a:avLst/>
          </a:prstGeom>
        </p:spPr>
        <p:txBody>
          <a:bodyPr>
            <a:spAutoFit/>
          </a:bodyPr>
          <a:lstStyle/>
          <a:p>
            <a:pPr algn="r" fontAlgn="auto">
              <a:spcBef>
                <a:spcPts val="0"/>
              </a:spcBef>
              <a:spcAft>
                <a:spcPts val="0"/>
              </a:spcAft>
              <a:defRPr/>
            </a:pPr>
            <a:r>
              <a:rPr lang="en-US" sz="800" dirty="0">
                <a:solidFill>
                  <a:schemeClr val="accent3">
                    <a:lumMod val="20000"/>
                    <a:lumOff val="80000"/>
                  </a:schemeClr>
                </a:solidFill>
                <a:latin typeface="Cambria" pitchFamily="18" charset="0"/>
              </a:rPr>
              <a:t>Source: http://www.epa.gov/oaintrnt/water/lab_vs_office.htm</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5"/>
          <p:cNvPicPr>
            <a:picLocks noChangeAspect="1" noChangeArrowheads="1"/>
          </p:cNvPicPr>
          <p:nvPr/>
        </p:nvPicPr>
        <p:blipFill>
          <a:blip r:embed="rId3" cstate="print"/>
          <a:srcRect/>
          <a:stretch>
            <a:fillRect/>
          </a:stretch>
        </p:blipFill>
        <p:spPr bwMode="auto">
          <a:xfrm>
            <a:off x="1654175" y="1566863"/>
            <a:ext cx="5834063" cy="3733800"/>
          </a:xfrm>
          <a:prstGeom prst="rect">
            <a:avLst/>
          </a:prstGeom>
          <a:noFill/>
          <a:ln w="9525">
            <a:noFill/>
            <a:miter lim="800000"/>
            <a:headEnd/>
            <a:tailEnd/>
          </a:ln>
        </p:spPr>
      </p:pic>
      <p:sp>
        <p:nvSpPr>
          <p:cNvPr id="90114"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a:solidFill>
                  <a:srgbClr val="FBE197"/>
                </a:solidFill>
                <a:latin typeface="Cambria" pitchFamily="18" charset="0"/>
              </a:rPr>
              <a:t>Typical lab water use</a:t>
            </a:r>
          </a:p>
        </p:txBody>
      </p:sp>
      <p:sp>
        <p:nvSpPr>
          <p:cNvPr id="4" name="Rectangle 3"/>
          <p:cNvSpPr/>
          <p:nvPr/>
        </p:nvSpPr>
        <p:spPr>
          <a:xfrm>
            <a:off x="4572000" y="6642100"/>
            <a:ext cx="4572000" cy="215900"/>
          </a:xfrm>
          <a:prstGeom prst="rect">
            <a:avLst/>
          </a:prstGeom>
        </p:spPr>
        <p:txBody>
          <a:bodyPr>
            <a:spAutoFit/>
          </a:bodyPr>
          <a:lstStyle/>
          <a:p>
            <a:pPr algn="r" fontAlgn="auto">
              <a:spcBef>
                <a:spcPts val="0"/>
              </a:spcBef>
              <a:spcAft>
                <a:spcPts val="0"/>
              </a:spcAft>
              <a:defRPr/>
            </a:pPr>
            <a:r>
              <a:rPr lang="en-US" sz="800" dirty="0">
                <a:solidFill>
                  <a:schemeClr val="accent3">
                    <a:lumMod val="20000"/>
                    <a:lumOff val="80000"/>
                  </a:schemeClr>
                </a:solidFill>
                <a:latin typeface="Cambria" pitchFamily="18" charset="0"/>
              </a:rPr>
              <a:t>Source: http://www.epa.gov/oaintrnt/water/lab_vs_office.htm</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4294967295"/>
            <p:extLst>
              <p:ext uri="{D42A27DB-BD31-4B8C-83A1-F6EECF244321}">
                <p14:modId xmlns:p14="http://schemas.microsoft.com/office/powerpoint/2010/main" val="3229620687"/>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srcRect/>
          <a:stretch>
            <a:fillRect/>
          </a:stretch>
        </p:blipFill>
        <p:spPr bwMode="auto">
          <a:xfrm>
            <a:off x="-228600" y="0"/>
            <a:ext cx="9601200" cy="69798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3" cstate="print"/>
          <a:srcRect/>
          <a:stretch>
            <a:fillRect/>
          </a:stretch>
        </p:blipFill>
        <p:spPr bwMode="auto">
          <a:xfrm>
            <a:off x="-228600" y="-1"/>
            <a:ext cx="9601200" cy="69846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TextBox 3"/>
          <p:cNvSpPr txBox="1">
            <a:spLocks noChangeArrowheads="1"/>
          </p:cNvSpPr>
          <p:nvPr/>
        </p:nvSpPr>
        <p:spPr bwMode="auto">
          <a:xfrm>
            <a:off x="4572000" y="2229430"/>
            <a:ext cx="4572000" cy="2554545"/>
          </a:xfrm>
          <a:prstGeom prst="rect">
            <a:avLst/>
          </a:prstGeom>
          <a:noFill/>
          <a:ln w="9525">
            <a:noFill/>
            <a:miter lim="800000"/>
            <a:headEnd/>
            <a:tailEnd/>
          </a:ln>
        </p:spPr>
        <p:txBody>
          <a:bodyPr wrap="square">
            <a:spAutoFit/>
          </a:bodyPr>
          <a:lstStyle/>
          <a:p>
            <a:pPr marL="285750" indent="-285750">
              <a:buClr>
                <a:srgbClr val="F49210"/>
              </a:buClr>
              <a:buFont typeface="Arial" charset="0"/>
              <a:buChar char="•"/>
            </a:pPr>
            <a:r>
              <a:rPr lang="en-US" sz="3200" dirty="0">
                <a:solidFill>
                  <a:srgbClr val="F9F5DE"/>
                </a:solidFill>
                <a:latin typeface="Cambria" pitchFamily="18" charset="0"/>
              </a:rPr>
              <a:t>Low flow </a:t>
            </a:r>
            <a:r>
              <a:rPr lang="en-US" sz="3200" dirty="0" smtClean="0">
                <a:solidFill>
                  <a:srgbClr val="F9F5DE"/>
                </a:solidFill>
                <a:latin typeface="Cambria" pitchFamily="18" charset="0"/>
              </a:rPr>
              <a:t>toilets and urinals</a:t>
            </a:r>
            <a:endParaRPr lang="en-US" sz="3200" dirty="0">
              <a:solidFill>
                <a:srgbClr val="F9F5DE"/>
              </a:solidFill>
              <a:latin typeface="Cambria" pitchFamily="18" charset="0"/>
            </a:endParaRPr>
          </a:p>
          <a:p>
            <a:pPr marL="285750" indent="-285750">
              <a:buClr>
                <a:srgbClr val="F49210"/>
              </a:buClr>
              <a:buFont typeface="Arial" charset="0"/>
              <a:buChar char="•"/>
            </a:pPr>
            <a:r>
              <a:rPr lang="en-US" sz="3200" dirty="0" smtClean="0">
                <a:solidFill>
                  <a:srgbClr val="F9F5DE"/>
                </a:solidFill>
                <a:latin typeface="Cambria" pitchFamily="18" charset="0"/>
              </a:rPr>
              <a:t>Dual flush toilets</a:t>
            </a:r>
          </a:p>
          <a:p>
            <a:pPr marL="285750" indent="-285750">
              <a:buClr>
                <a:srgbClr val="F49210"/>
              </a:buClr>
              <a:buFont typeface="Arial" charset="0"/>
              <a:buChar char="•"/>
            </a:pPr>
            <a:r>
              <a:rPr lang="en-US" sz="3200" dirty="0" smtClean="0">
                <a:solidFill>
                  <a:srgbClr val="F9F5DE"/>
                </a:solidFill>
                <a:latin typeface="Cambria" pitchFamily="18" charset="0"/>
              </a:rPr>
              <a:t>Faucet flow restrictors</a:t>
            </a:r>
            <a:endParaRPr lang="en-US" sz="3200" dirty="0">
              <a:solidFill>
                <a:srgbClr val="F9F5DE"/>
              </a:solidFill>
              <a:latin typeface="Cambria" pitchFamily="18" charset="0"/>
            </a:endParaRPr>
          </a:p>
          <a:p>
            <a:pPr marL="285750" indent="-285750">
              <a:buClr>
                <a:srgbClr val="F49210"/>
              </a:buClr>
              <a:buFont typeface="Arial" charset="0"/>
              <a:buChar char="•"/>
            </a:pPr>
            <a:r>
              <a:rPr lang="en-US" sz="3200" dirty="0" smtClean="0">
                <a:solidFill>
                  <a:srgbClr val="F9F5DE"/>
                </a:solidFill>
                <a:latin typeface="Cambria" pitchFamily="18" charset="0"/>
              </a:rPr>
              <a:t>Metered faucets</a:t>
            </a:r>
            <a:endParaRPr lang="en-US" sz="3200" dirty="0">
              <a:solidFill>
                <a:srgbClr val="F9F5DE"/>
              </a:solidFill>
              <a:latin typeface="Cambria" pitchFamily="18" charset="0"/>
            </a:endParaRPr>
          </a:p>
        </p:txBody>
      </p:sp>
      <p:sp>
        <p:nvSpPr>
          <p:cNvPr id="3" name="Title 1"/>
          <p:cNvSpPr txBox="1">
            <a:spLocks/>
          </p:cNvSpPr>
          <p:nvPr/>
        </p:nvSpPr>
        <p:spPr>
          <a:xfrm>
            <a:off x="0" y="228600"/>
            <a:ext cx="9144000" cy="758825"/>
          </a:xfrm>
          <a:prstGeom prst="rect">
            <a:avLst/>
          </a:prstGeom>
        </p:spPr>
        <p:txBody>
          <a:bodyPr anchor="ctr">
            <a:normAutofit/>
          </a:bodyPr>
          <a:lstStyle/>
          <a:p>
            <a:pPr algn="ctr"/>
            <a:r>
              <a:rPr lang="en-US" sz="4000" dirty="0">
                <a:solidFill>
                  <a:srgbClr val="FBE197"/>
                </a:solidFill>
                <a:latin typeface="Cambria" pitchFamily="18" charset="0"/>
              </a:rPr>
              <a:t>Water Reduction </a:t>
            </a:r>
            <a:r>
              <a:rPr lang="en-US" sz="4000" dirty="0" smtClean="0">
                <a:solidFill>
                  <a:srgbClr val="FBE197"/>
                </a:solidFill>
                <a:latin typeface="Cambria" pitchFamily="18" charset="0"/>
              </a:rPr>
              <a:t>Projects </a:t>
            </a:r>
            <a:r>
              <a:rPr lang="en-US" sz="4000" dirty="0">
                <a:solidFill>
                  <a:srgbClr val="FBE197"/>
                </a:solidFill>
                <a:latin typeface="Cambria" pitchFamily="18" charset="0"/>
              </a:rPr>
              <a:t>at Tufts</a:t>
            </a:r>
          </a:p>
        </p:txBody>
      </p:sp>
      <p:pic>
        <p:nvPicPr>
          <p:cNvPr id="6" name="Picture 4" descr="IMG_1273"/>
          <p:cNvPicPr>
            <a:picLocks noChangeAspect="1" noChangeArrowheads="1"/>
          </p:cNvPicPr>
          <p:nvPr/>
        </p:nvPicPr>
        <p:blipFill>
          <a:blip r:embed="rId3" cstate="print"/>
          <a:srcRect l="22475" t="25329" r="26154" b="2409"/>
          <a:stretch>
            <a:fillRect/>
          </a:stretch>
        </p:blipFill>
        <p:spPr bwMode="auto">
          <a:xfrm>
            <a:off x="420052" y="1066800"/>
            <a:ext cx="1463040" cy="2743200"/>
          </a:xfrm>
          <a:prstGeom prst="rect">
            <a:avLst/>
          </a:prstGeom>
          <a:noFill/>
          <a:ln w="9525">
            <a:noFill/>
            <a:miter lim="800000"/>
            <a:headEnd/>
            <a:tailEnd/>
          </a:ln>
        </p:spPr>
      </p:pic>
      <p:pic>
        <p:nvPicPr>
          <p:cNvPr id="7" name="Picture 5" descr="IMG_0127"/>
          <p:cNvPicPr>
            <a:picLocks noChangeAspect="1" noChangeArrowheads="1"/>
          </p:cNvPicPr>
          <p:nvPr/>
        </p:nvPicPr>
        <p:blipFill>
          <a:blip r:embed="rId4" cstate="print"/>
          <a:srcRect l="9085" t="24981" r="24290" b="13639"/>
          <a:stretch>
            <a:fillRect/>
          </a:stretch>
        </p:blipFill>
        <p:spPr bwMode="auto">
          <a:xfrm>
            <a:off x="2514600" y="1066800"/>
            <a:ext cx="1676400" cy="2743200"/>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228600" y="4305300"/>
            <a:ext cx="1845945" cy="1943100"/>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a:stretch>
            <a:fillRect/>
          </a:stretch>
        </p:blipFill>
        <p:spPr bwMode="auto">
          <a:xfrm>
            <a:off x="2299570" y="4514850"/>
            <a:ext cx="2106461"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447800" y="412241"/>
            <a:ext cx="6248400" cy="6185917"/>
          </a:xfrm>
          <a:prstGeom prst="rect">
            <a:avLst/>
          </a:prstGeom>
          <a:noFill/>
          <a:ln w="9525">
            <a:noFill/>
            <a:miter lim="800000"/>
            <a:headEnd/>
            <a:tailEnd/>
          </a:ln>
        </p:spPr>
      </p:pic>
      <p:sp>
        <p:nvSpPr>
          <p:cNvPr id="3" name="Rectangle 2"/>
          <p:cNvSpPr/>
          <p:nvPr/>
        </p:nvSpPr>
        <p:spPr>
          <a:xfrm>
            <a:off x="2667000" y="6611779"/>
            <a:ext cx="6477000" cy="230832"/>
          </a:xfrm>
          <a:prstGeom prst="rect">
            <a:avLst/>
          </a:prstGeom>
        </p:spPr>
        <p:txBody>
          <a:bodyPr wrap="square">
            <a:spAutoFit/>
          </a:bodyPr>
          <a:lstStyle/>
          <a:p>
            <a:pPr algn="r"/>
            <a:r>
              <a:rPr lang="en-US" sz="900" dirty="0" smtClean="0">
                <a:solidFill>
                  <a:schemeClr val="accent3">
                    <a:lumMod val="20000"/>
                    <a:lumOff val="80000"/>
                  </a:schemeClr>
                </a:solidFill>
                <a:latin typeface="Cambria" pitchFamily="18" charset="0"/>
              </a:rPr>
              <a:t>http://www.law.harvard.edu/about/administration/facilities/sustainability-pages/dual-flush-toilet-image.jpg</a:t>
            </a:r>
            <a:endParaRPr lang="en-US" sz="900" dirty="0">
              <a:solidFill>
                <a:schemeClr val="accent3">
                  <a:lumMod val="20000"/>
                  <a:lumOff val="80000"/>
                </a:schemeClr>
              </a:solidFill>
              <a:latin typeface="Cambria"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4210"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a:solidFill>
                  <a:srgbClr val="335D6D"/>
                </a:solidFill>
                <a:latin typeface="Cambria" pitchFamily="18" charset="0"/>
              </a:rPr>
              <a:t>Where does Tufts’ water come from?</a:t>
            </a:r>
          </a:p>
        </p:txBody>
      </p:sp>
      <p:sp>
        <p:nvSpPr>
          <p:cNvPr id="4" name="Rectangle 3"/>
          <p:cNvSpPr/>
          <p:nvPr/>
        </p:nvSpPr>
        <p:spPr>
          <a:xfrm>
            <a:off x="3352800" y="6642100"/>
            <a:ext cx="5791200" cy="215900"/>
          </a:xfrm>
          <a:prstGeom prst="rect">
            <a:avLst/>
          </a:prstGeom>
        </p:spPr>
        <p:txBody>
          <a:bodyPr>
            <a:spAutoFit/>
          </a:bodyPr>
          <a:lstStyle/>
          <a:p>
            <a:pPr algn="r" fontAlgn="auto">
              <a:spcBef>
                <a:spcPts val="0"/>
              </a:spcBef>
              <a:spcAft>
                <a:spcPts val="0"/>
              </a:spcAft>
              <a:defRPr/>
            </a:pPr>
            <a:r>
              <a:rPr lang="en-US" sz="800" dirty="0">
                <a:solidFill>
                  <a:schemeClr val="accent3">
                    <a:lumMod val="20000"/>
                    <a:lumOff val="80000"/>
                  </a:schemeClr>
                </a:solidFill>
                <a:latin typeface="Cambria" pitchFamily="18" charset="0"/>
              </a:rPr>
              <a:t>Source: http://v3.cache6.c.bigcache.googleapis.com/static.panoramio.com/photos/original/18972008.jpg?redirect_counter=1</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7"/>
          <p:cNvPicPr>
            <a:picLocks noChangeAspect="1" noChangeArrowheads="1"/>
          </p:cNvPicPr>
          <p:nvPr/>
        </p:nvPicPr>
        <p:blipFill>
          <a:blip r:embed="rId3" cstate="print"/>
          <a:srcRect/>
          <a:stretch>
            <a:fillRect/>
          </a:stretch>
        </p:blipFill>
        <p:spPr bwMode="auto">
          <a:xfrm>
            <a:off x="0" y="242888"/>
            <a:ext cx="9144000" cy="6372225"/>
          </a:xfrm>
          <a:prstGeom prst="rect">
            <a:avLst/>
          </a:prstGeom>
          <a:noFill/>
          <a:ln w="9525">
            <a:noFill/>
            <a:miter lim="800000"/>
            <a:headEnd/>
            <a:tailEnd/>
          </a:ln>
        </p:spPr>
      </p:pic>
      <p:sp>
        <p:nvSpPr>
          <p:cNvPr id="96258" name="Text Box 8"/>
          <p:cNvSpPr txBox="1">
            <a:spLocks noChangeArrowheads="1"/>
          </p:cNvSpPr>
          <p:nvPr/>
        </p:nvSpPr>
        <p:spPr bwMode="auto">
          <a:xfrm>
            <a:off x="5943600" y="6629400"/>
            <a:ext cx="3200400" cy="214313"/>
          </a:xfrm>
          <a:prstGeom prst="rect">
            <a:avLst/>
          </a:prstGeom>
          <a:noFill/>
          <a:ln w="9525">
            <a:noFill/>
            <a:miter lim="800000"/>
            <a:headEnd/>
            <a:tailEnd/>
          </a:ln>
        </p:spPr>
        <p:txBody>
          <a:bodyPr>
            <a:spAutoFit/>
          </a:bodyPr>
          <a:lstStyle/>
          <a:p>
            <a:pPr algn="r">
              <a:spcBef>
                <a:spcPct val="50000"/>
              </a:spcBef>
            </a:pPr>
            <a:r>
              <a:rPr lang="en-US" sz="800">
                <a:solidFill>
                  <a:srgbClr val="F9F5DE"/>
                </a:solidFill>
                <a:latin typeface="Cambria" pitchFamily="18" charset="0"/>
              </a:rPr>
              <a:t>Source: http://www.onlineeducation.net/bottled_water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647700" y="1740338"/>
          <a:ext cx="7848600" cy="511766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p:cNvSpPr txBox="1">
            <a:spLocks/>
          </p:cNvSpPr>
          <p:nvPr/>
        </p:nvSpPr>
        <p:spPr>
          <a:xfrm>
            <a:off x="0" y="228600"/>
            <a:ext cx="9144000" cy="1214438"/>
          </a:xfrm>
          <a:prstGeom prst="rect">
            <a:avLst/>
          </a:prstGeom>
        </p:spPr>
        <p:txBody>
          <a:bodyPr>
            <a:normAutofit fontScale="92500" lnSpcReduction="10000"/>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en-US" sz="4700" cap="none" dirty="0" smtClean="0">
                <a:solidFill>
                  <a:srgbClr val="FBE197"/>
                </a:solidFill>
                <a:latin typeface="Cambria" pitchFamily="18" charset="0"/>
                <a:cs typeface="Calibri" pitchFamily="34" charset="0"/>
              </a:rPr>
              <a:t>Tufts’ 2010 Emissions</a:t>
            </a:r>
          </a:p>
          <a:p>
            <a:pPr algn="ctr" fontAlgn="auto">
              <a:spcAft>
                <a:spcPts val="0"/>
              </a:spcAft>
              <a:defRPr/>
            </a:pPr>
            <a:r>
              <a:rPr lang="en-US" sz="3500" cap="none" dirty="0" smtClean="0">
                <a:solidFill>
                  <a:srgbClr val="FBE197"/>
                </a:solidFill>
                <a:latin typeface="Cambria" pitchFamily="18" charset="0"/>
                <a:cs typeface="Calibri" pitchFamily="34" charset="0"/>
              </a:rPr>
              <a:t>(all campuses)</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4"/>
          <p:cNvPicPr>
            <a:picLocks noChangeAspect="1" noChangeArrowheads="1"/>
          </p:cNvPicPr>
          <p:nvPr/>
        </p:nvPicPr>
        <p:blipFill>
          <a:blip r:embed="rId3" cstate="print"/>
          <a:srcRect/>
          <a:stretch>
            <a:fillRect/>
          </a:stretch>
        </p:blipFill>
        <p:spPr bwMode="auto">
          <a:xfrm>
            <a:off x="0" y="277813"/>
            <a:ext cx="9144000" cy="6302375"/>
          </a:xfrm>
          <a:prstGeom prst="rect">
            <a:avLst/>
          </a:prstGeom>
          <a:noFill/>
          <a:ln w="9525">
            <a:noFill/>
            <a:miter lim="800000"/>
            <a:headEnd/>
            <a:tailEnd/>
          </a:ln>
        </p:spPr>
      </p:pic>
      <p:sp>
        <p:nvSpPr>
          <p:cNvPr id="98306" name="Text Box 5"/>
          <p:cNvSpPr txBox="1">
            <a:spLocks noChangeArrowheads="1"/>
          </p:cNvSpPr>
          <p:nvPr/>
        </p:nvSpPr>
        <p:spPr bwMode="auto">
          <a:xfrm>
            <a:off x="5943600" y="6629400"/>
            <a:ext cx="3200400" cy="214313"/>
          </a:xfrm>
          <a:prstGeom prst="rect">
            <a:avLst/>
          </a:prstGeom>
          <a:noFill/>
          <a:ln w="9525">
            <a:noFill/>
            <a:miter lim="800000"/>
            <a:headEnd/>
            <a:tailEnd/>
          </a:ln>
        </p:spPr>
        <p:txBody>
          <a:bodyPr>
            <a:spAutoFit/>
          </a:bodyPr>
          <a:lstStyle/>
          <a:p>
            <a:pPr algn="r">
              <a:spcBef>
                <a:spcPct val="50000"/>
              </a:spcBef>
            </a:pPr>
            <a:r>
              <a:rPr lang="en-US" sz="800">
                <a:solidFill>
                  <a:srgbClr val="F9F5DE"/>
                </a:solidFill>
                <a:latin typeface="Cambria" pitchFamily="18" charset="0"/>
              </a:rPr>
              <a:t>Source: http://www.onlineeducation.net/bottled_water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p:cNvPicPr>
            <a:picLocks noChangeAspect="1" noChangeArrowheads="1"/>
          </p:cNvPicPr>
          <p:nvPr/>
        </p:nvPicPr>
        <p:blipFill>
          <a:blip r:embed="rId3" cstate="print"/>
          <a:srcRect/>
          <a:stretch>
            <a:fillRect/>
          </a:stretch>
        </p:blipFill>
        <p:spPr bwMode="auto">
          <a:xfrm>
            <a:off x="190500" y="-11113"/>
            <a:ext cx="8763000" cy="6896101"/>
          </a:xfrm>
          <a:prstGeom prst="rect">
            <a:avLst/>
          </a:prstGeom>
          <a:noFill/>
          <a:ln w="9525">
            <a:noFill/>
            <a:miter lim="800000"/>
            <a:headEnd/>
            <a:tailEnd/>
          </a:ln>
        </p:spPr>
      </p:pic>
      <p:sp>
        <p:nvSpPr>
          <p:cNvPr id="100354" name="Text Box 4"/>
          <p:cNvSpPr txBox="1">
            <a:spLocks noChangeArrowheads="1"/>
          </p:cNvSpPr>
          <p:nvPr/>
        </p:nvSpPr>
        <p:spPr bwMode="auto">
          <a:xfrm>
            <a:off x="5791200" y="6629400"/>
            <a:ext cx="3200400" cy="214313"/>
          </a:xfrm>
          <a:prstGeom prst="rect">
            <a:avLst/>
          </a:prstGeom>
          <a:noFill/>
          <a:ln w="9525">
            <a:noFill/>
            <a:miter lim="800000"/>
            <a:headEnd/>
            <a:tailEnd/>
          </a:ln>
        </p:spPr>
        <p:txBody>
          <a:bodyPr>
            <a:spAutoFit/>
          </a:bodyPr>
          <a:lstStyle/>
          <a:p>
            <a:pPr algn="r">
              <a:spcBef>
                <a:spcPct val="50000"/>
              </a:spcBef>
            </a:pPr>
            <a:r>
              <a:rPr lang="en-US" sz="800">
                <a:solidFill>
                  <a:schemeClr val="hlink"/>
                </a:solidFill>
                <a:latin typeface="Cambria" pitchFamily="18" charset="0"/>
              </a:rPr>
              <a:t>Source: http://www.onlineeducation.net/bottled_water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457200" y="1935163"/>
          <a:ext cx="8153400" cy="1285240"/>
        </p:xfrm>
        <a:graphic>
          <a:graphicData uri="http://schemas.openxmlformats.org/drawingml/2006/table">
            <a:tbl>
              <a:tblPr firstRow="1" bandRow="1">
                <a:tableStyleId>{21E4AEA4-8DFA-4A89-87EB-49C32662AFE0}</a:tableStyleId>
              </a:tblPr>
              <a:tblGrid>
                <a:gridCol w="1630680"/>
                <a:gridCol w="1630680"/>
                <a:gridCol w="1630680"/>
                <a:gridCol w="1630680"/>
                <a:gridCol w="1630680"/>
              </a:tblGrid>
              <a:tr h="370840">
                <a:tc>
                  <a:txBody>
                    <a:bodyPr/>
                    <a:lstStyle/>
                    <a:p>
                      <a:pPr marL="0" marR="0" algn="ctr">
                        <a:spcBef>
                          <a:spcPts val="0"/>
                        </a:spcBef>
                        <a:spcAft>
                          <a:spcPts val="0"/>
                        </a:spcAft>
                      </a:pPr>
                      <a:r>
                        <a:rPr lang="en-US" sz="2000" b="0" dirty="0" smtClean="0">
                          <a:solidFill>
                            <a:schemeClr val="bg2">
                              <a:lumMod val="50000"/>
                            </a:schemeClr>
                          </a:solidFill>
                          <a:latin typeface="Cambria" pitchFamily="18" charset="0"/>
                        </a:rPr>
                        <a:t>Individual Bottles</a:t>
                      </a:r>
                      <a:endParaRPr lang="en-US" sz="2000" b="0" dirty="0">
                        <a:solidFill>
                          <a:schemeClr val="bg2">
                            <a:lumMod val="50000"/>
                          </a:schemeClr>
                        </a:solidFill>
                        <a:latin typeface="Cambria" pitchFamily="18" charset="0"/>
                        <a:ea typeface="Times New Roman"/>
                        <a:cs typeface="Times New Roman"/>
                      </a:endParaRPr>
                    </a:p>
                  </a:txBody>
                  <a:tcPr marL="68580" marR="68580" marT="0" marB="0" anchor="ctr">
                    <a:solidFill>
                      <a:srgbClr val="F9D161"/>
                    </a:solidFill>
                  </a:tcPr>
                </a:tc>
                <a:tc>
                  <a:txBody>
                    <a:bodyPr/>
                    <a:lstStyle/>
                    <a:p>
                      <a:pPr marL="0" marR="0" algn="ctr">
                        <a:spcBef>
                          <a:spcPts val="0"/>
                        </a:spcBef>
                        <a:spcAft>
                          <a:spcPts val="0"/>
                        </a:spcAft>
                      </a:pPr>
                      <a:r>
                        <a:rPr lang="en-US" sz="2000" b="0" dirty="0">
                          <a:solidFill>
                            <a:schemeClr val="bg2">
                              <a:lumMod val="50000"/>
                            </a:schemeClr>
                          </a:solidFill>
                          <a:latin typeface="Cambria" pitchFamily="18" charset="0"/>
                        </a:rPr>
                        <a:t>Poland Springs 5 gal </a:t>
                      </a:r>
                      <a:r>
                        <a:rPr lang="en-US" sz="2000" b="0" dirty="0" smtClean="0">
                          <a:solidFill>
                            <a:schemeClr val="bg2">
                              <a:lumMod val="50000"/>
                            </a:schemeClr>
                          </a:solidFill>
                          <a:latin typeface="Cambria" pitchFamily="18" charset="0"/>
                        </a:rPr>
                        <a:t>bottles</a:t>
                      </a:r>
                      <a:endParaRPr lang="en-US" sz="2000" b="0" dirty="0">
                        <a:solidFill>
                          <a:schemeClr val="bg2">
                            <a:lumMod val="50000"/>
                          </a:schemeClr>
                        </a:solidFill>
                        <a:latin typeface="Cambria" pitchFamily="18" charset="0"/>
                        <a:ea typeface="Times New Roman"/>
                        <a:cs typeface="Times New Roman"/>
                      </a:endParaRPr>
                    </a:p>
                  </a:txBody>
                  <a:tcPr marL="68580" marR="68580" marT="0" marB="0" anchor="ctr">
                    <a:solidFill>
                      <a:srgbClr val="F9D161"/>
                    </a:solidFill>
                  </a:tcPr>
                </a:tc>
                <a:tc>
                  <a:txBody>
                    <a:bodyPr/>
                    <a:lstStyle/>
                    <a:p>
                      <a:pPr marL="0" marR="0" algn="ctr">
                        <a:spcBef>
                          <a:spcPts val="0"/>
                        </a:spcBef>
                        <a:spcAft>
                          <a:spcPts val="0"/>
                        </a:spcAft>
                      </a:pPr>
                      <a:r>
                        <a:rPr lang="en-US" sz="2000" b="0" dirty="0" smtClean="0">
                          <a:solidFill>
                            <a:schemeClr val="bg2">
                              <a:lumMod val="50000"/>
                            </a:schemeClr>
                          </a:solidFill>
                          <a:latin typeface="Cambria" pitchFamily="18" charset="0"/>
                        </a:rPr>
                        <a:t>Poland Springs</a:t>
                      </a:r>
                      <a:r>
                        <a:rPr lang="en-US" sz="2000" b="0" baseline="0" dirty="0" smtClean="0">
                          <a:solidFill>
                            <a:schemeClr val="bg2">
                              <a:lumMod val="50000"/>
                            </a:schemeClr>
                          </a:solidFill>
                          <a:latin typeface="Cambria" pitchFamily="18" charset="0"/>
                        </a:rPr>
                        <a:t> w</a:t>
                      </a:r>
                      <a:r>
                        <a:rPr lang="en-US" sz="2000" b="0" dirty="0" smtClean="0">
                          <a:solidFill>
                            <a:schemeClr val="bg2">
                              <a:lumMod val="50000"/>
                            </a:schemeClr>
                          </a:solidFill>
                          <a:latin typeface="Cambria" pitchFamily="18" charset="0"/>
                        </a:rPr>
                        <a:t>ater filter</a:t>
                      </a:r>
                      <a:endParaRPr lang="en-US" sz="2000" b="0" dirty="0">
                        <a:solidFill>
                          <a:schemeClr val="bg2">
                            <a:lumMod val="50000"/>
                          </a:schemeClr>
                        </a:solidFill>
                        <a:latin typeface="Cambria" pitchFamily="18" charset="0"/>
                        <a:ea typeface="Times New Roman"/>
                        <a:cs typeface="Times New Roman"/>
                      </a:endParaRPr>
                    </a:p>
                  </a:txBody>
                  <a:tcPr marL="68580" marR="68580" marT="0" marB="0" anchor="ctr">
                    <a:solidFill>
                      <a:srgbClr val="F9D161"/>
                    </a:solidFill>
                  </a:tcPr>
                </a:tc>
                <a:tc>
                  <a:txBody>
                    <a:bodyPr/>
                    <a:lstStyle/>
                    <a:p>
                      <a:pPr marL="0" marR="0" algn="ctr">
                        <a:spcBef>
                          <a:spcPts val="0"/>
                        </a:spcBef>
                        <a:spcAft>
                          <a:spcPts val="0"/>
                        </a:spcAft>
                      </a:pPr>
                      <a:r>
                        <a:rPr lang="en-US" sz="2000" b="0" dirty="0">
                          <a:solidFill>
                            <a:schemeClr val="bg2">
                              <a:lumMod val="50000"/>
                            </a:schemeClr>
                          </a:solidFill>
                          <a:latin typeface="Cambria" pitchFamily="18" charset="0"/>
                        </a:rPr>
                        <a:t>Brita Filter pitcher</a:t>
                      </a:r>
                      <a:endParaRPr lang="en-US" sz="2000" b="0" dirty="0">
                        <a:solidFill>
                          <a:schemeClr val="bg2">
                            <a:lumMod val="50000"/>
                          </a:schemeClr>
                        </a:solidFill>
                        <a:latin typeface="Cambria" pitchFamily="18" charset="0"/>
                        <a:ea typeface="Times New Roman"/>
                        <a:cs typeface="Times New Roman"/>
                      </a:endParaRPr>
                    </a:p>
                  </a:txBody>
                  <a:tcPr marL="68580" marR="68580" marT="0" marB="0" anchor="ctr">
                    <a:solidFill>
                      <a:srgbClr val="F9D161"/>
                    </a:solidFill>
                  </a:tcPr>
                </a:tc>
                <a:tc>
                  <a:txBody>
                    <a:bodyPr/>
                    <a:lstStyle/>
                    <a:p>
                      <a:pPr marL="0" marR="0" algn="ctr">
                        <a:spcBef>
                          <a:spcPts val="0"/>
                        </a:spcBef>
                        <a:spcAft>
                          <a:spcPts val="0"/>
                        </a:spcAft>
                      </a:pPr>
                      <a:r>
                        <a:rPr lang="en-US" sz="2000" b="0" dirty="0">
                          <a:solidFill>
                            <a:schemeClr val="bg2">
                              <a:lumMod val="50000"/>
                            </a:schemeClr>
                          </a:solidFill>
                          <a:latin typeface="Cambria" pitchFamily="18" charset="0"/>
                        </a:rPr>
                        <a:t>Tap water</a:t>
                      </a:r>
                      <a:endParaRPr lang="en-US" sz="2000" b="0" dirty="0">
                        <a:solidFill>
                          <a:schemeClr val="bg2">
                            <a:lumMod val="50000"/>
                          </a:schemeClr>
                        </a:solidFill>
                        <a:latin typeface="Cambria" pitchFamily="18" charset="0"/>
                        <a:ea typeface="Times New Roman"/>
                        <a:cs typeface="Times New Roman"/>
                      </a:endParaRPr>
                    </a:p>
                  </a:txBody>
                  <a:tcPr marL="68580" marR="68580" marT="0" marB="0" anchor="ctr">
                    <a:solidFill>
                      <a:srgbClr val="F9D161"/>
                    </a:solidFill>
                  </a:tcPr>
                </a:tc>
              </a:tr>
              <a:tr h="370840">
                <a:tc>
                  <a:txBody>
                    <a:bodyPr/>
                    <a:lstStyle/>
                    <a:p>
                      <a:pPr marL="0" marR="0" algn="ctr">
                        <a:spcBef>
                          <a:spcPts val="0"/>
                        </a:spcBef>
                        <a:spcAft>
                          <a:spcPts val="0"/>
                        </a:spcAft>
                      </a:pPr>
                      <a:r>
                        <a:rPr lang="en-US" sz="2000" b="0" dirty="0" smtClean="0">
                          <a:solidFill>
                            <a:schemeClr val="bg2">
                              <a:lumMod val="50000"/>
                            </a:schemeClr>
                          </a:solidFill>
                          <a:latin typeface="Cambria" pitchFamily="18" charset="0"/>
                        </a:rPr>
                        <a:t>$762</a:t>
                      </a:r>
                      <a:endParaRPr lang="en-US" sz="2000" b="0" dirty="0">
                        <a:solidFill>
                          <a:schemeClr val="bg2">
                            <a:lumMod val="50000"/>
                          </a:schemeClr>
                        </a:solidFill>
                        <a:latin typeface="Cambria" pitchFamily="18" charset="0"/>
                        <a:ea typeface="Times New Roman"/>
                        <a:cs typeface="Times New Roman"/>
                      </a:endParaRPr>
                    </a:p>
                  </a:txBody>
                  <a:tcPr marL="68580" marR="68580" marT="0" marB="0" anchor="ctr">
                    <a:solidFill>
                      <a:srgbClr val="FDEFC7"/>
                    </a:solidFill>
                  </a:tcPr>
                </a:tc>
                <a:tc>
                  <a:txBody>
                    <a:bodyPr/>
                    <a:lstStyle/>
                    <a:p>
                      <a:pPr marL="0" marR="0" algn="ctr">
                        <a:spcBef>
                          <a:spcPts val="0"/>
                        </a:spcBef>
                        <a:spcAft>
                          <a:spcPts val="0"/>
                        </a:spcAft>
                      </a:pPr>
                      <a:r>
                        <a:rPr lang="en-US" sz="2000" b="0" dirty="0">
                          <a:solidFill>
                            <a:schemeClr val="bg2">
                              <a:lumMod val="50000"/>
                            </a:schemeClr>
                          </a:solidFill>
                          <a:latin typeface="Cambria" pitchFamily="18" charset="0"/>
                        </a:rPr>
                        <a:t>$</a:t>
                      </a:r>
                      <a:r>
                        <a:rPr lang="en-US" sz="2000" b="0" dirty="0" smtClean="0">
                          <a:solidFill>
                            <a:schemeClr val="bg2">
                              <a:lumMod val="50000"/>
                            </a:schemeClr>
                          </a:solidFill>
                          <a:latin typeface="Cambria" pitchFamily="18" charset="0"/>
                        </a:rPr>
                        <a:t>565</a:t>
                      </a:r>
                      <a:endParaRPr lang="en-US" sz="2000" b="0" dirty="0">
                        <a:solidFill>
                          <a:schemeClr val="bg2">
                            <a:lumMod val="50000"/>
                          </a:schemeClr>
                        </a:solidFill>
                        <a:latin typeface="Cambria" pitchFamily="18" charset="0"/>
                        <a:ea typeface="Times New Roman"/>
                        <a:cs typeface="Times New Roman"/>
                      </a:endParaRPr>
                    </a:p>
                  </a:txBody>
                  <a:tcPr marL="68580" marR="68580" marT="0" marB="0" anchor="ctr">
                    <a:solidFill>
                      <a:srgbClr val="FDEFC7"/>
                    </a:solidFill>
                  </a:tcPr>
                </a:tc>
                <a:tc>
                  <a:txBody>
                    <a:bodyPr/>
                    <a:lstStyle/>
                    <a:p>
                      <a:pPr marL="0" marR="0" algn="ctr">
                        <a:spcBef>
                          <a:spcPts val="0"/>
                        </a:spcBef>
                        <a:spcAft>
                          <a:spcPts val="0"/>
                        </a:spcAft>
                      </a:pPr>
                      <a:r>
                        <a:rPr lang="en-US" sz="2000" b="0" dirty="0" smtClean="0">
                          <a:solidFill>
                            <a:schemeClr val="bg2">
                              <a:lumMod val="50000"/>
                            </a:schemeClr>
                          </a:solidFill>
                          <a:latin typeface="Cambria" pitchFamily="18" charset="0"/>
                        </a:rPr>
                        <a:t>$264</a:t>
                      </a:r>
                      <a:endParaRPr lang="en-US" sz="2000" b="0" dirty="0">
                        <a:solidFill>
                          <a:schemeClr val="bg2">
                            <a:lumMod val="50000"/>
                          </a:schemeClr>
                        </a:solidFill>
                        <a:latin typeface="Cambria" pitchFamily="18" charset="0"/>
                        <a:ea typeface="Times New Roman"/>
                        <a:cs typeface="Times New Roman"/>
                      </a:endParaRPr>
                    </a:p>
                  </a:txBody>
                  <a:tcPr marL="68580" marR="68580" marT="0" marB="0" anchor="ctr">
                    <a:solidFill>
                      <a:srgbClr val="FDEFC7"/>
                    </a:solidFill>
                  </a:tcPr>
                </a:tc>
                <a:tc>
                  <a:txBody>
                    <a:bodyPr/>
                    <a:lstStyle/>
                    <a:p>
                      <a:pPr marL="0" marR="0" algn="ctr">
                        <a:spcBef>
                          <a:spcPts val="0"/>
                        </a:spcBef>
                        <a:spcAft>
                          <a:spcPts val="0"/>
                        </a:spcAft>
                      </a:pPr>
                      <a:r>
                        <a:rPr lang="en-US" sz="2000" b="0" dirty="0">
                          <a:solidFill>
                            <a:schemeClr val="bg2">
                              <a:lumMod val="50000"/>
                            </a:schemeClr>
                          </a:solidFill>
                          <a:latin typeface="Cambria" pitchFamily="18" charset="0"/>
                        </a:rPr>
                        <a:t>$232</a:t>
                      </a:r>
                      <a:endParaRPr lang="en-US" sz="2000" b="0" dirty="0">
                        <a:solidFill>
                          <a:schemeClr val="bg2">
                            <a:lumMod val="50000"/>
                          </a:schemeClr>
                        </a:solidFill>
                        <a:latin typeface="Cambria" pitchFamily="18" charset="0"/>
                        <a:ea typeface="Times New Roman"/>
                        <a:cs typeface="Times New Roman"/>
                      </a:endParaRPr>
                    </a:p>
                  </a:txBody>
                  <a:tcPr marL="68580" marR="68580" marT="0" marB="0" anchor="ctr">
                    <a:solidFill>
                      <a:srgbClr val="FDEFC7"/>
                    </a:solidFill>
                  </a:tcPr>
                </a:tc>
                <a:tc>
                  <a:txBody>
                    <a:bodyPr/>
                    <a:lstStyle/>
                    <a:p>
                      <a:pPr marL="0" marR="0" algn="ctr">
                        <a:spcBef>
                          <a:spcPts val="0"/>
                        </a:spcBef>
                        <a:spcAft>
                          <a:spcPts val="0"/>
                        </a:spcAft>
                      </a:pPr>
                      <a:r>
                        <a:rPr lang="en-US" sz="2000" b="0" dirty="0">
                          <a:solidFill>
                            <a:schemeClr val="bg2">
                              <a:lumMod val="50000"/>
                            </a:schemeClr>
                          </a:solidFill>
                          <a:latin typeface="Cambria" pitchFamily="18" charset="0"/>
                        </a:rPr>
                        <a:t>$</a:t>
                      </a:r>
                      <a:r>
                        <a:rPr lang="en-US" sz="2000" b="0" dirty="0" smtClean="0">
                          <a:solidFill>
                            <a:schemeClr val="bg2">
                              <a:lumMod val="50000"/>
                            </a:schemeClr>
                          </a:solidFill>
                          <a:latin typeface="Cambria" pitchFamily="18" charset="0"/>
                        </a:rPr>
                        <a:t>13</a:t>
                      </a:r>
                      <a:endParaRPr lang="en-US" sz="2000" b="0" dirty="0">
                        <a:solidFill>
                          <a:schemeClr val="bg2">
                            <a:lumMod val="50000"/>
                          </a:schemeClr>
                        </a:solidFill>
                        <a:latin typeface="Cambria" pitchFamily="18" charset="0"/>
                        <a:ea typeface="Times New Roman"/>
                        <a:cs typeface="Times New Roman"/>
                      </a:endParaRPr>
                    </a:p>
                  </a:txBody>
                  <a:tcPr marL="68580" marR="68580" marT="0" marB="0" anchor="ctr">
                    <a:solidFill>
                      <a:srgbClr val="FDEFC7"/>
                    </a:solidFill>
                  </a:tcPr>
                </a:tc>
              </a:tr>
            </a:tbl>
          </a:graphicData>
        </a:graphic>
      </p:graphicFrame>
      <p:sp>
        <p:nvSpPr>
          <p:cNvPr id="6167" name="TextBox 4"/>
          <p:cNvSpPr txBox="1">
            <a:spLocks noChangeArrowheads="1"/>
          </p:cNvSpPr>
          <p:nvPr/>
        </p:nvSpPr>
        <p:spPr bwMode="auto">
          <a:xfrm>
            <a:off x="609600" y="3429000"/>
            <a:ext cx="7696200" cy="646113"/>
          </a:xfrm>
          <a:prstGeom prst="rect">
            <a:avLst/>
          </a:prstGeom>
          <a:noFill/>
          <a:ln w="9525">
            <a:noFill/>
            <a:miter lim="800000"/>
            <a:headEnd/>
            <a:tailEnd/>
          </a:ln>
        </p:spPr>
        <p:txBody>
          <a:bodyPr>
            <a:spAutoFit/>
          </a:bodyPr>
          <a:lstStyle/>
          <a:p>
            <a:pPr fontAlgn="auto">
              <a:spcBef>
                <a:spcPts val="0"/>
              </a:spcBef>
              <a:spcAft>
                <a:spcPts val="0"/>
              </a:spcAft>
              <a:defRPr/>
            </a:pPr>
            <a:r>
              <a:rPr lang="en-US" dirty="0">
                <a:solidFill>
                  <a:schemeClr val="accent3">
                    <a:lumMod val="20000"/>
                    <a:lumOff val="80000"/>
                  </a:schemeClr>
                </a:solidFill>
                <a:latin typeface="Cambria" pitchFamily="18" charset="0"/>
              </a:rPr>
              <a:t>*750 gallons provides 1 liter of water per day to each person in a 12 person office for one year (work days only).</a:t>
            </a:r>
          </a:p>
        </p:txBody>
      </p:sp>
      <p:sp>
        <p:nvSpPr>
          <p:cNvPr id="102422" name="Rectangle 2"/>
          <p:cNvSpPr>
            <a:spLocks noChangeArrowheads="1"/>
          </p:cNvSpPr>
          <p:nvPr/>
        </p:nvSpPr>
        <p:spPr bwMode="auto">
          <a:xfrm>
            <a:off x="338138" y="4305300"/>
            <a:ext cx="6161087" cy="1552575"/>
          </a:xfrm>
          <a:prstGeom prst="rect">
            <a:avLst/>
          </a:prstGeom>
          <a:noFill/>
          <a:ln w="9525">
            <a:noFill/>
            <a:miter lim="800000"/>
            <a:headEnd/>
            <a:tailEnd/>
          </a:ln>
        </p:spPr>
        <p:txBody>
          <a:bodyPr anchor="ctr">
            <a:spAutoFit/>
          </a:bodyPr>
          <a:lstStyle/>
          <a:p>
            <a:r>
              <a:rPr lang="en-US" sz="2400" b="1">
                <a:solidFill>
                  <a:srgbClr val="F9F5DE"/>
                </a:solidFill>
                <a:latin typeface="Cambria" pitchFamily="18" charset="0"/>
                <a:cs typeface="Times New Roman" pitchFamily="18" charset="0"/>
              </a:rPr>
              <a:t>Example </a:t>
            </a:r>
            <a:r>
              <a:rPr lang="en-US" sz="2400">
                <a:solidFill>
                  <a:srgbClr val="F9F5DE"/>
                </a:solidFill>
                <a:latin typeface="Cambria" pitchFamily="18" charset="0"/>
                <a:cs typeface="Times New Roman" pitchFamily="18" charset="0"/>
              </a:rPr>
              <a:t>(Tisch College):</a:t>
            </a:r>
            <a:endParaRPr lang="en-US" sz="2400">
              <a:solidFill>
                <a:srgbClr val="F9F5DE"/>
              </a:solidFill>
              <a:latin typeface="Cambria" pitchFamily="18" charset="0"/>
            </a:endParaRPr>
          </a:p>
          <a:p>
            <a:pPr eaLnBrk="0" hangingPunct="0">
              <a:buClr>
                <a:srgbClr val="F49210"/>
              </a:buClr>
              <a:buFont typeface="Arial" charset="0"/>
              <a:buChar char="•"/>
            </a:pPr>
            <a:r>
              <a:rPr lang="en-US" sz="2400">
                <a:solidFill>
                  <a:srgbClr val="F9F5DE"/>
                </a:solidFill>
                <a:latin typeface="Cambria" pitchFamily="18" charset="0"/>
                <a:cs typeface="Times New Roman" pitchFamily="18" charset="0"/>
              </a:rPr>
              <a:t> Bottled Water = $720</a:t>
            </a:r>
            <a:endParaRPr lang="en-US" sz="2400">
              <a:solidFill>
                <a:srgbClr val="F9F5DE"/>
              </a:solidFill>
              <a:latin typeface="Cambria" pitchFamily="18" charset="0"/>
            </a:endParaRPr>
          </a:p>
          <a:p>
            <a:pPr eaLnBrk="0" hangingPunct="0">
              <a:buClr>
                <a:srgbClr val="F49210"/>
              </a:buClr>
              <a:buFont typeface="Arial" charset="0"/>
              <a:buChar char="•"/>
            </a:pPr>
            <a:r>
              <a:rPr lang="en-US" sz="2400">
                <a:solidFill>
                  <a:srgbClr val="F9F5DE"/>
                </a:solidFill>
                <a:latin typeface="Cambria" pitchFamily="18" charset="0"/>
                <a:cs typeface="Times New Roman" pitchFamily="18" charset="0"/>
              </a:rPr>
              <a:t> Filtration System = $384</a:t>
            </a:r>
            <a:endParaRPr lang="en-US" sz="2400">
              <a:solidFill>
                <a:srgbClr val="F9F5DE"/>
              </a:solidFill>
              <a:latin typeface="Cambria" pitchFamily="18" charset="0"/>
            </a:endParaRPr>
          </a:p>
          <a:p>
            <a:pPr eaLnBrk="0" hangingPunct="0">
              <a:buClr>
                <a:srgbClr val="F49210"/>
              </a:buClr>
              <a:buFont typeface="Arial" charset="0"/>
              <a:buChar char="•"/>
            </a:pPr>
            <a:r>
              <a:rPr lang="en-US" sz="2400">
                <a:solidFill>
                  <a:srgbClr val="F9F5DE"/>
                </a:solidFill>
                <a:latin typeface="Cambria" pitchFamily="18" charset="0"/>
                <a:cs typeface="Times New Roman" pitchFamily="18" charset="0"/>
              </a:rPr>
              <a:t> Savings per year = about $336, almost 50%</a:t>
            </a:r>
            <a:endParaRPr lang="en-US" sz="2400">
              <a:solidFill>
                <a:srgbClr val="F9F5DE"/>
              </a:solidFill>
              <a:latin typeface="Cambria" pitchFamily="18" charset="0"/>
            </a:endParaRPr>
          </a:p>
        </p:txBody>
      </p:sp>
      <p:sp>
        <p:nvSpPr>
          <p:cNvPr id="102423"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dirty="0">
                <a:solidFill>
                  <a:srgbClr val="FBE197"/>
                </a:solidFill>
                <a:latin typeface="Cambria" pitchFamily="18" charset="0"/>
              </a:rPr>
              <a:t>Cost of 750 gallons of water*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3349" y="8626"/>
          <a:ext cx="9132278" cy="684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a:spLocks noChangeArrowheads="1"/>
          </p:cNvSpPr>
          <p:nvPr/>
        </p:nvSpPr>
        <p:spPr bwMode="auto">
          <a:xfrm>
            <a:off x="5105400" y="2133600"/>
            <a:ext cx="3352800" cy="1616075"/>
          </a:xfrm>
          <a:prstGeom prst="rect">
            <a:avLst/>
          </a:prstGeom>
          <a:noFill/>
          <a:ln w="38100">
            <a:noFill/>
            <a:miter lim="800000"/>
            <a:headEnd/>
            <a:tailEnd/>
          </a:ln>
        </p:spPr>
        <p:txBody>
          <a:bodyPr>
            <a:spAutoFit/>
          </a:bodyPr>
          <a:lstStyle/>
          <a:p>
            <a:pPr algn="ctr"/>
            <a:r>
              <a:rPr lang="en-US" sz="2000" b="1" dirty="0">
                <a:solidFill>
                  <a:srgbClr val="335D6D"/>
                </a:solidFill>
                <a:latin typeface="Cambria" pitchFamily="18" charset="0"/>
              </a:rPr>
              <a:t>If your office uses more than 5 bottles per month, it’s cheaper and better for the planet to switch to a filtered system!</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449346129"/>
              </p:ext>
            </p:extLst>
          </p:nvPr>
        </p:nvGraphicFramePr>
        <p:xfrm>
          <a:off x="0" y="838200"/>
          <a:ext cx="9144000" cy="6019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dirty="0" smtClean="0">
                <a:solidFill>
                  <a:srgbClr val="FBE197"/>
                </a:solidFill>
                <a:latin typeface="Cambria" pitchFamily="18" charset="0"/>
              </a:rPr>
              <a:t>EA Survey Results 2008-2011</a:t>
            </a:r>
            <a:endParaRPr lang="en-US" sz="3600" dirty="0">
              <a:solidFill>
                <a:srgbClr val="FBE197"/>
              </a:solidFill>
              <a:latin typeface="Cambria"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nvPr>
        </p:nvGraphicFramePr>
        <p:xfrm>
          <a:off x="1066800" y="0"/>
          <a:ext cx="7467600" cy="6629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15913" y="1527175"/>
            <a:ext cx="8502650" cy="4873625"/>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85750" indent="-285750" fontAlgn="auto">
              <a:spcAft>
                <a:spcPts val="0"/>
              </a:spcAft>
              <a:buClr>
                <a:srgbClr val="F6A840"/>
              </a:buClr>
              <a:defRPr/>
            </a:pPr>
            <a:r>
              <a:rPr lang="en-US" sz="2800" i="0" dirty="0">
                <a:solidFill>
                  <a:schemeClr val="accent3">
                    <a:lumMod val="20000"/>
                    <a:lumOff val="80000"/>
                  </a:schemeClr>
                </a:solidFill>
                <a:latin typeface="Cambria" pitchFamily="18" charset="0"/>
              </a:rPr>
              <a:t>Use </a:t>
            </a:r>
            <a:r>
              <a:rPr lang="en-US" sz="2800" i="0" dirty="0" smtClean="0">
                <a:solidFill>
                  <a:schemeClr val="accent3">
                    <a:lumMod val="20000"/>
                    <a:lumOff val="80000"/>
                  </a:schemeClr>
                </a:solidFill>
                <a:latin typeface="Cambria" pitchFamily="18" charset="0"/>
              </a:rPr>
              <a:t>tap </a:t>
            </a:r>
            <a:r>
              <a:rPr lang="en-US" sz="2800" i="0" dirty="0">
                <a:solidFill>
                  <a:schemeClr val="accent3">
                    <a:lumMod val="20000"/>
                    <a:lumOff val="80000"/>
                  </a:schemeClr>
                </a:solidFill>
                <a:latin typeface="Cambria" pitchFamily="18" charset="0"/>
              </a:rPr>
              <a:t>or filtered water, not </a:t>
            </a:r>
            <a:r>
              <a:rPr lang="en-US" sz="2800" i="0" dirty="0" smtClean="0">
                <a:solidFill>
                  <a:schemeClr val="accent3">
                    <a:lumMod val="20000"/>
                    <a:lumOff val="80000"/>
                  </a:schemeClr>
                </a:solidFill>
                <a:latin typeface="Cambria" pitchFamily="18" charset="0"/>
              </a:rPr>
              <a:t>bottles</a:t>
            </a:r>
          </a:p>
          <a:p>
            <a:pPr marL="754380" lvl="1" fontAlgn="auto">
              <a:spcAft>
                <a:spcPts val="0"/>
              </a:spcAft>
              <a:buClr>
                <a:srgbClr val="F6A840"/>
              </a:buClr>
              <a:defRPr/>
            </a:pPr>
            <a:r>
              <a:rPr lang="en-US" sz="2400" i="0" dirty="0" smtClean="0">
                <a:solidFill>
                  <a:schemeClr val="accent3">
                    <a:lumMod val="20000"/>
                    <a:lumOff val="80000"/>
                  </a:schemeClr>
                </a:solidFill>
                <a:latin typeface="Cambria" pitchFamily="18" charset="0"/>
              </a:rPr>
              <a:t>Contact: Scott </a:t>
            </a:r>
            <a:r>
              <a:rPr lang="en-US" sz="2400" i="0" dirty="0" err="1" smtClean="0">
                <a:solidFill>
                  <a:schemeClr val="accent3">
                    <a:lumMod val="20000"/>
                    <a:lumOff val="80000"/>
                  </a:schemeClr>
                </a:solidFill>
                <a:latin typeface="Cambria" pitchFamily="18" charset="0"/>
              </a:rPr>
              <a:t>DeFeo</a:t>
            </a:r>
            <a:endParaRPr lang="en-US" sz="2400" i="0" dirty="0" smtClean="0">
              <a:solidFill>
                <a:schemeClr val="accent3">
                  <a:lumMod val="20000"/>
                  <a:lumOff val="80000"/>
                </a:schemeClr>
              </a:solidFill>
              <a:latin typeface="Cambria" pitchFamily="18" charset="0"/>
            </a:endParaRPr>
          </a:p>
          <a:p>
            <a:pPr marL="1154430" lvl="2" fontAlgn="auto">
              <a:spcAft>
                <a:spcPts val="0"/>
              </a:spcAft>
              <a:buClr>
                <a:srgbClr val="F6A840"/>
              </a:buClr>
              <a:buNone/>
              <a:defRPr/>
            </a:pPr>
            <a:r>
              <a:rPr lang="en-US" sz="2400" i="0" dirty="0" smtClean="0">
                <a:solidFill>
                  <a:schemeClr val="accent3">
                    <a:lumMod val="20000"/>
                    <a:lumOff val="80000"/>
                  </a:schemeClr>
                </a:solidFill>
                <a:latin typeface="Cambria" pitchFamily="18" charset="0"/>
              </a:rPr>
              <a:t>Key Accounting Manager, Nestle Waters N. America</a:t>
            </a:r>
          </a:p>
          <a:p>
            <a:pPr marL="1154430" lvl="2" fontAlgn="auto">
              <a:spcAft>
                <a:spcPts val="0"/>
              </a:spcAft>
              <a:buClr>
                <a:srgbClr val="F6A840"/>
              </a:buClr>
              <a:buNone/>
              <a:defRPr/>
            </a:pPr>
            <a:r>
              <a:rPr lang="en-US" sz="2400" i="0" dirty="0" smtClean="0">
                <a:solidFill>
                  <a:schemeClr val="accent3">
                    <a:lumMod val="20000"/>
                    <a:lumOff val="80000"/>
                  </a:schemeClr>
                </a:solidFill>
                <a:latin typeface="Cambria" pitchFamily="18" charset="0"/>
              </a:rPr>
              <a:t>(978) 970-5656 x 3031</a:t>
            </a:r>
          </a:p>
          <a:p>
            <a:pPr marL="1154430" lvl="2" fontAlgn="auto">
              <a:spcAft>
                <a:spcPts val="0"/>
              </a:spcAft>
              <a:buClr>
                <a:srgbClr val="F6A840"/>
              </a:buClr>
              <a:buNone/>
              <a:defRPr/>
            </a:pPr>
            <a:r>
              <a:rPr lang="en-US" sz="2400" i="0" dirty="0" smtClean="0">
                <a:solidFill>
                  <a:schemeClr val="accent3">
                    <a:lumMod val="20000"/>
                    <a:lumOff val="80000"/>
                  </a:schemeClr>
                </a:solidFill>
                <a:latin typeface="Cambria" pitchFamily="18" charset="0"/>
              </a:rPr>
              <a:t>scott.defeo@waters.nestle.com</a:t>
            </a:r>
          </a:p>
          <a:p>
            <a:pPr marL="285750" indent="-285750" fontAlgn="auto">
              <a:spcAft>
                <a:spcPts val="0"/>
              </a:spcAft>
              <a:buClr>
                <a:srgbClr val="F6A840"/>
              </a:buClr>
              <a:defRPr/>
            </a:pPr>
            <a:r>
              <a:rPr lang="en-US" sz="2800" i="0" dirty="0" smtClean="0">
                <a:solidFill>
                  <a:schemeClr val="accent3">
                    <a:lumMod val="20000"/>
                    <a:lumOff val="80000"/>
                  </a:schemeClr>
                </a:solidFill>
                <a:latin typeface="Cambria" pitchFamily="18" charset="0"/>
              </a:rPr>
              <a:t>Make signs to explain water-saving features (and how to use them)</a:t>
            </a:r>
          </a:p>
          <a:p>
            <a:pPr marL="285750" indent="-285750" fontAlgn="auto">
              <a:spcAft>
                <a:spcPts val="0"/>
              </a:spcAft>
              <a:buClr>
                <a:srgbClr val="F6A840"/>
              </a:buClr>
              <a:defRPr/>
            </a:pPr>
            <a:r>
              <a:rPr lang="en-US" sz="2800" i="0" dirty="0" smtClean="0">
                <a:solidFill>
                  <a:schemeClr val="accent3">
                    <a:lumMod val="20000"/>
                    <a:lumOff val="80000"/>
                  </a:schemeClr>
                </a:solidFill>
                <a:latin typeface="Cambria" pitchFamily="18" charset="0"/>
              </a:rPr>
              <a:t>Don’t leave the water running</a:t>
            </a:r>
          </a:p>
          <a:p>
            <a:pPr marL="285750" indent="-285750" fontAlgn="auto">
              <a:spcAft>
                <a:spcPts val="0"/>
              </a:spcAft>
              <a:buClr>
                <a:srgbClr val="F6A840"/>
              </a:buClr>
              <a:defRPr/>
            </a:pPr>
            <a:r>
              <a:rPr lang="en-US" sz="2800" i="0" dirty="0" smtClean="0">
                <a:solidFill>
                  <a:schemeClr val="accent3">
                    <a:lumMod val="20000"/>
                    <a:lumOff val="80000"/>
                  </a:schemeClr>
                </a:solidFill>
                <a:latin typeface="Cambria" pitchFamily="18" charset="0"/>
              </a:rPr>
              <a:t>Have a water survey for your office</a:t>
            </a:r>
          </a:p>
          <a:p>
            <a:pPr marL="285750" indent="-285750" fontAlgn="auto">
              <a:spcAft>
                <a:spcPts val="0"/>
              </a:spcAft>
              <a:buClr>
                <a:srgbClr val="F6A840"/>
              </a:buClr>
              <a:defRPr/>
            </a:pPr>
            <a:r>
              <a:rPr lang="en-US" sz="2800" i="0" dirty="0" smtClean="0">
                <a:solidFill>
                  <a:schemeClr val="accent3">
                    <a:lumMod val="20000"/>
                    <a:lumOff val="80000"/>
                  </a:schemeClr>
                </a:solidFill>
                <a:latin typeface="Cambria" pitchFamily="18" charset="0"/>
              </a:rPr>
              <a:t>Hold a water tasting</a:t>
            </a:r>
          </a:p>
        </p:txBody>
      </p:sp>
      <p:sp>
        <p:nvSpPr>
          <p:cNvPr id="104450"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a:solidFill>
                  <a:srgbClr val="FBE197"/>
                </a:solidFill>
                <a:latin typeface="Cambria" pitchFamily="18" charset="0"/>
              </a:rPr>
              <a:t>What can you do in your office?</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OLSTON 005.JPG"/>
          <p:cNvPicPr>
            <a:picLocks noChangeAspect="1"/>
          </p:cNvPicPr>
          <p:nvPr/>
        </p:nvPicPr>
        <p:blipFill>
          <a:blip r:embed="rId3" cstate="print">
            <a:lum bright="44000" contrast="-68000"/>
          </a:blip>
          <a:stretch>
            <a:fillRect/>
          </a:stretch>
        </p:blipFill>
        <p:spPr>
          <a:xfrm>
            <a:off x="0" y="0"/>
            <a:ext cx="9345750" cy="6858000"/>
          </a:xfrm>
          <a:prstGeom prst="rect">
            <a:avLst/>
          </a:prstGeom>
        </p:spPr>
      </p:pic>
      <p:sp>
        <p:nvSpPr>
          <p:cNvPr id="101377" name="Title 1"/>
          <p:cNvSpPr txBox="1">
            <a:spLocks/>
          </p:cNvSpPr>
          <p:nvPr/>
        </p:nvSpPr>
        <p:spPr bwMode="auto">
          <a:xfrm>
            <a:off x="0" y="2849563"/>
            <a:ext cx="9144000" cy="1143000"/>
          </a:xfrm>
          <a:prstGeom prst="rect">
            <a:avLst/>
          </a:prstGeom>
          <a:noFill/>
          <a:ln w="9525">
            <a:noFill/>
            <a:miter lim="800000"/>
            <a:headEnd/>
            <a:tailEnd/>
          </a:ln>
        </p:spPr>
        <p:txBody>
          <a:bodyPr anchor="ctr"/>
          <a:lstStyle/>
          <a:p>
            <a:pPr algn="ctr"/>
            <a:r>
              <a:rPr lang="en-US" sz="4800" dirty="0">
                <a:solidFill>
                  <a:srgbClr val="335D6D"/>
                </a:solidFill>
                <a:latin typeface="Cambria" pitchFamily="18" charset="0"/>
              </a:rPr>
              <a:t>Water </a:t>
            </a:r>
            <a:r>
              <a:rPr lang="en-US" sz="4800" dirty="0" smtClean="0">
                <a:solidFill>
                  <a:srgbClr val="335D6D"/>
                </a:solidFill>
                <a:latin typeface="Cambria" pitchFamily="18" charset="0"/>
              </a:rPr>
              <a:t>Tasting</a:t>
            </a:r>
            <a:endParaRPr lang="en-US" sz="4800" dirty="0">
              <a:solidFill>
                <a:srgbClr val="335D6D"/>
              </a:solidFill>
              <a:latin typeface="Cambria" pitchFamily="18" charset="0"/>
            </a:endParaRPr>
          </a:p>
          <a:p>
            <a:pPr algn="ctr"/>
            <a:endParaRPr lang="en-US" sz="4800" dirty="0">
              <a:solidFill>
                <a:srgbClr val="335D6D"/>
              </a:solidFill>
              <a:latin typeface="Cambria" pitchFamily="18" charset="0"/>
            </a:endParaRPr>
          </a:p>
          <a:p>
            <a:pPr algn="ctr"/>
            <a:r>
              <a:rPr lang="en-US" sz="4800" dirty="0">
                <a:solidFill>
                  <a:srgbClr val="335D6D"/>
                </a:solidFill>
                <a:latin typeface="Cambria" pitchFamily="18" charset="0"/>
              </a:rPr>
              <a:t>Which do you prefer?</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609600" y="990600"/>
            <a:ext cx="8077200" cy="5105400"/>
          </a:xfrm>
        </p:spPr>
        <p:txBody>
          <a:bodyPr/>
          <a:lstStyle/>
          <a:p>
            <a:pPr marL="342900" lvl="0" indent="-342900">
              <a:buFont typeface="+mj-lt"/>
              <a:buAutoNum type="arabicPeriod"/>
            </a:pPr>
            <a:r>
              <a:rPr lang="en-US" sz="2000" i="0" dirty="0" smtClean="0"/>
              <a:t>What is the problem you are trying to solve?</a:t>
            </a:r>
          </a:p>
          <a:p>
            <a:pPr marL="342900" lvl="0" indent="-342900">
              <a:buFont typeface="+mj-lt"/>
              <a:buAutoNum type="arabicPeriod"/>
            </a:pPr>
            <a:r>
              <a:rPr lang="en-US" sz="2000" i="0" dirty="0" smtClean="0"/>
              <a:t>What is the specific behavior you are trying to change ?</a:t>
            </a:r>
          </a:p>
          <a:p>
            <a:pPr marL="342900" lvl="0" indent="-342900">
              <a:buFont typeface="+mj-lt"/>
              <a:buAutoNum type="arabicPeriod"/>
            </a:pPr>
            <a:r>
              <a:rPr lang="en-US" sz="2000" i="0" dirty="0" smtClean="0"/>
              <a:t>Who are your primary and secondary ‘audiences’? </a:t>
            </a:r>
          </a:p>
          <a:p>
            <a:pPr marL="342900" lvl="0" indent="-342900">
              <a:buFont typeface="+mj-lt"/>
              <a:buAutoNum type="arabicPeriod"/>
            </a:pPr>
            <a:r>
              <a:rPr lang="en-US" sz="2000" i="0" dirty="0" smtClean="0"/>
              <a:t>In what </a:t>
            </a:r>
            <a:r>
              <a:rPr lang="en-US" sz="2000" i="0" dirty="0" smtClean="0">
                <a:hlinkClick r:id="rId3"/>
              </a:rPr>
              <a:t>stages of change</a:t>
            </a:r>
            <a:r>
              <a:rPr lang="en-US" sz="2000" i="0" dirty="0" smtClean="0"/>
              <a:t> are your audiences?</a:t>
            </a:r>
          </a:p>
          <a:p>
            <a:pPr marL="342900" lvl="0" indent="-342900">
              <a:buFont typeface="+mj-lt"/>
              <a:buAutoNum type="arabicPeriod"/>
            </a:pPr>
            <a:r>
              <a:rPr lang="en-US" sz="2000" i="0" dirty="0" smtClean="0"/>
              <a:t>Are you audience members settlers, prospectors or pioneers according to the </a:t>
            </a:r>
            <a:r>
              <a:rPr lang="en-US" sz="2000" i="0" dirty="0" smtClean="0">
                <a:hlinkClick r:id="rId4"/>
              </a:rPr>
              <a:t>Value Modes</a:t>
            </a:r>
            <a:r>
              <a:rPr lang="en-US" sz="2000" i="0" dirty="0" smtClean="0"/>
              <a:t> test?</a:t>
            </a:r>
          </a:p>
          <a:p>
            <a:pPr marL="342900" lvl="0" indent="-342900">
              <a:buFont typeface="+mj-lt"/>
              <a:buAutoNum type="arabicPeriod"/>
            </a:pPr>
            <a:r>
              <a:rPr lang="en-US" sz="2000" i="0" dirty="0" smtClean="0"/>
              <a:t>What are some barriers to change for your audience?</a:t>
            </a:r>
          </a:p>
          <a:p>
            <a:pPr marL="342900" lvl="0" indent="-342900">
              <a:buFont typeface="+mj-lt"/>
              <a:buAutoNum type="arabicPeriod"/>
            </a:pPr>
            <a:r>
              <a:rPr lang="en-US" sz="2000" i="0" dirty="0" smtClean="0"/>
              <a:t>What are the benefits to your audience of changing their behavior?</a:t>
            </a:r>
          </a:p>
          <a:p>
            <a:pPr marL="342900" lvl="0" indent="-342900">
              <a:buFont typeface="+mj-lt"/>
              <a:buAutoNum type="arabicPeriod"/>
            </a:pPr>
            <a:r>
              <a:rPr lang="en-US" sz="2000" i="0" dirty="0" smtClean="0"/>
              <a:t>What communication strategies will you use to communicate with your audience? (think about the </a:t>
            </a:r>
            <a:r>
              <a:rPr lang="en-US" sz="2000" i="0" dirty="0" smtClean="0">
                <a:hlinkClick r:id="rId5"/>
              </a:rPr>
              <a:t>Alpha vs. Omega strategies</a:t>
            </a:r>
            <a:r>
              <a:rPr lang="en-US" sz="2000" i="0" dirty="0" smtClean="0"/>
              <a:t> and the stages of change strategies outlined in class).</a:t>
            </a:r>
          </a:p>
          <a:p>
            <a:pPr marL="342900" lvl="0" indent="-342900">
              <a:buFont typeface="+mj-lt"/>
              <a:buAutoNum type="arabicPeriod"/>
            </a:pPr>
            <a:r>
              <a:rPr lang="en-US" sz="2000" i="0" dirty="0" smtClean="0"/>
              <a:t>What </a:t>
            </a:r>
            <a:r>
              <a:rPr lang="en-US" sz="2000" i="0" dirty="0" smtClean="0">
                <a:hlinkClick r:id="rId6"/>
              </a:rPr>
              <a:t>tools</a:t>
            </a:r>
            <a:r>
              <a:rPr lang="en-US" sz="2000" i="0" dirty="0" smtClean="0"/>
              <a:t> will you use? (e.g. commitments, prompts, norms, incentives, enhanced conveniences, adding infrastructure such as a drying rack, etc.)</a:t>
            </a:r>
          </a:p>
          <a:p>
            <a:pPr marL="342900" lvl="0" indent="-342900">
              <a:buFont typeface="+mj-lt"/>
              <a:buAutoNum type="arabicPeriod"/>
            </a:pPr>
            <a:r>
              <a:rPr lang="en-US" sz="2000" i="0" dirty="0" smtClean="0"/>
              <a:t>Do you need to pilot test your campaign?</a:t>
            </a:r>
          </a:p>
          <a:p>
            <a:pPr marL="342900" lvl="0" indent="-342900">
              <a:buFont typeface="+mj-lt"/>
              <a:buAutoNum type="arabicPeriod"/>
            </a:pPr>
            <a:endParaRPr lang="en-US" sz="2000" i="0" dirty="0"/>
          </a:p>
        </p:txBody>
      </p:sp>
      <p:sp>
        <p:nvSpPr>
          <p:cNvPr id="6"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dirty="0" smtClean="0">
                <a:solidFill>
                  <a:srgbClr val="FBE197"/>
                </a:solidFill>
                <a:latin typeface="Cambria" pitchFamily="18" charset="0"/>
              </a:rPr>
              <a:t>Social Marketing Plan</a:t>
            </a:r>
            <a:endParaRPr lang="en-US" sz="3600" dirty="0">
              <a:solidFill>
                <a:srgbClr val="FBE197"/>
              </a:solidFill>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20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20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20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315913" y="1143000"/>
            <a:ext cx="8828087" cy="4873625"/>
          </a:xfrm>
          <a:prstGeom prst="rect">
            <a:avLst/>
          </a:prstGeom>
          <a:noFill/>
          <a:ln w="9525">
            <a:noFill/>
            <a:miter lim="800000"/>
            <a:headEnd/>
            <a:tailEnd/>
          </a:ln>
        </p:spPr>
        <p:txBody>
          <a:bodyPr/>
          <a:lstStyle/>
          <a:p>
            <a:pPr marL="273050" indent="-273050">
              <a:spcBef>
                <a:spcPct val="20000"/>
              </a:spcBef>
              <a:buClr>
                <a:srgbClr val="F6A840"/>
              </a:buClr>
              <a:buFont typeface="Arial" charset="0"/>
              <a:buChar char="•"/>
            </a:pPr>
            <a:r>
              <a:rPr lang="en-US" sz="2800" dirty="0">
                <a:solidFill>
                  <a:srgbClr val="F9F5DE"/>
                </a:solidFill>
                <a:latin typeface="Cambria" pitchFamily="18" charset="0"/>
              </a:rPr>
              <a:t>Share the results of the Green Office Survey with a supervisor</a:t>
            </a:r>
          </a:p>
          <a:p>
            <a:pPr marL="273050" indent="-273050">
              <a:spcBef>
                <a:spcPct val="20000"/>
              </a:spcBef>
              <a:buClr>
                <a:srgbClr val="F6A840"/>
              </a:buClr>
              <a:buFont typeface="Arial" charset="0"/>
              <a:buChar char="•"/>
            </a:pPr>
            <a:r>
              <a:rPr lang="en-US" sz="2800" dirty="0">
                <a:solidFill>
                  <a:srgbClr val="F9F5DE"/>
                </a:solidFill>
                <a:latin typeface="Cambria" pitchFamily="18" charset="0"/>
              </a:rPr>
              <a:t>In a lab? Visit </a:t>
            </a:r>
            <a:r>
              <a:rPr lang="en-US" sz="2800" dirty="0">
                <a:latin typeface="Cambria" pitchFamily="18" charset="0"/>
                <a:hlinkClick r:id="rId3"/>
              </a:rPr>
              <a:t>http://</a:t>
            </a:r>
            <a:r>
              <a:rPr lang="en-US" sz="2800" dirty="0" smtClean="0">
                <a:latin typeface="Cambria" pitchFamily="18" charset="0"/>
                <a:hlinkClick r:id="rId3"/>
              </a:rPr>
              <a:t>www.greencampus.harvard.edu/labs</a:t>
            </a:r>
            <a:r>
              <a:rPr lang="en-US" sz="2800" dirty="0" smtClean="0">
                <a:latin typeface="Cambria" pitchFamily="18" charset="0"/>
              </a:rPr>
              <a:t> </a:t>
            </a:r>
            <a:r>
              <a:rPr lang="en-US" sz="2800" dirty="0" smtClean="0">
                <a:solidFill>
                  <a:schemeClr val="accent3">
                    <a:lumMod val="20000"/>
                    <a:lumOff val="80000"/>
                  </a:schemeClr>
                </a:solidFill>
                <a:latin typeface="Cambria" pitchFamily="18" charset="0"/>
              </a:rPr>
              <a:t>or</a:t>
            </a:r>
            <a:r>
              <a:rPr lang="en-US" sz="2800" dirty="0" smtClean="0">
                <a:latin typeface="Cambria" pitchFamily="18" charset="0"/>
              </a:rPr>
              <a:t> </a:t>
            </a:r>
            <a:r>
              <a:rPr lang="en-US" sz="2800" dirty="0" smtClean="0">
                <a:latin typeface="Cambria" pitchFamily="18" charset="0"/>
                <a:hlinkClick r:id="rId4"/>
              </a:rPr>
              <a:t>http://www.labs21century.gov/</a:t>
            </a:r>
            <a:r>
              <a:rPr lang="en-US" sz="2800" dirty="0" smtClean="0">
                <a:latin typeface="Cambria" pitchFamily="18" charset="0"/>
              </a:rPr>
              <a:t> </a:t>
            </a:r>
            <a:r>
              <a:rPr lang="en-US" sz="2800" dirty="0" smtClean="0">
                <a:solidFill>
                  <a:srgbClr val="F9F5DE"/>
                </a:solidFill>
                <a:latin typeface="Cambria" pitchFamily="18" charset="0"/>
              </a:rPr>
              <a:t>for </a:t>
            </a:r>
            <a:r>
              <a:rPr lang="en-US" sz="2800" dirty="0">
                <a:solidFill>
                  <a:srgbClr val="F9F5DE"/>
                </a:solidFill>
                <a:latin typeface="Cambria" pitchFamily="18" charset="0"/>
              </a:rPr>
              <a:t>some tips</a:t>
            </a:r>
          </a:p>
          <a:p>
            <a:pPr marL="273050" indent="-273050">
              <a:spcBef>
                <a:spcPct val="20000"/>
              </a:spcBef>
              <a:buClr>
                <a:srgbClr val="F6A840"/>
              </a:buClr>
              <a:buFont typeface="Arial" charset="0"/>
              <a:buChar char="•"/>
            </a:pPr>
            <a:r>
              <a:rPr lang="en-US" sz="2800" dirty="0">
                <a:solidFill>
                  <a:srgbClr val="F9F5DE"/>
                </a:solidFill>
                <a:latin typeface="Cambria" pitchFamily="18" charset="0"/>
              </a:rPr>
              <a:t>Educate your colleagues </a:t>
            </a:r>
          </a:p>
          <a:p>
            <a:pPr marL="273050" indent="-273050">
              <a:spcBef>
                <a:spcPct val="20000"/>
              </a:spcBef>
              <a:buClr>
                <a:srgbClr val="F6A840"/>
              </a:buClr>
              <a:buFont typeface="Arial" charset="0"/>
              <a:buChar char="•"/>
            </a:pPr>
            <a:r>
              <a:rPr lang="en-US" sz="2800" dirty="0" smtClean="0">
                <a:solidFill>
                  <a:srgbClr val="F9F5DE"/>
                </a:solidFill>
                <a:latin typeface="Cambria" pitchFamily="18" charset="0"/>
              </a:rPr>
              <a:t>Start </a:t>
            </a:r>
            <a:r>
              <a:rPr lang="en-US" sz="2800" dirty="0">
                <a:solidFill>
                  <a:srgbClr val="F9F5DE"/>
                </a:solidFill>
                <a:latin typeface="Cambria" pitchFamily="18" charset="0"/>
              </a:rPr>
              <a:t>an </a:t>
            </a:r>
            <a:r>
              <a:rPr lang="en-US" sz="2800" dirty="0" smtClean="0">
                <a:solidFill>
                  <a:srgbClr val="F9F5DE"/>
                </a:solidFill>
                <a:latin typeface="Cambria" pitchFamily="18" charset="0"/>
              </a:rPr>
              <a:t>office (or building, or floor) </a:t>
            </a:r>
            <a:r>
              <a:rPr lang="en-US" sz="2800" dirty="0">
                <a:solidFill>
                  <a:srgbClr val="F9F5DE"/>
                </a:solidFill>
                <a:latin typeface="Cambria" pitchFamily="18" charset="0"/>
              </a:rPr>
              <a:t>green team</a:t>
            </a:r>
          </a:p>
          <a:p>
            <a:pPr marL="273050" indent="-273050">
              <a:spcBef>
                <a:spcPct val="20000"/>
              </a:spcBef>
              <a:buClr>
                <a:srgbClr val="F6A840"/>
              </a:buClr>
              <a:buFont typeface="Arial" charset="0"/>
              <a:buChar char="•"/>
            </a:pPr>
            <a:r>
              <a:rPr lang="en-US" sz="2800" dirty="0">
                <a:solidFill>
                  <a:srgbClr val="F9F5DE"/>
                </a:solidFill>
                <a:latin typeface="Cambria" pitchFamily="18" charset="0"/>
              </a:rPr>
              <a:t>Get to know your fellow Eco-Ambassadors</a:t>
            </a:r>
          </a:p>
          <a:p>
            <a:pPr marL="273050" indent="-273050">
              <a:spcBef>
                <a:spcPct val="20000"/>
              </a:spcBef>
              <a:buClr>
                <a:srgbClr val="F6A840"/>
              </a:buClr>
              <a:buFont typeface="Arial" charset="0"/>
              <a:buChar char="•"/>
            </a:pPr>
            <a:r>
              <a:rPr lang="en-US" sz="2800" dirty="0">
                <a:solidFill>
                  <a:srgbClr val="F9F5DE"/>
                </a:solidFill>
                <a:latin typeface="Cambria" pitchFamily="18" charset="0"/>
              </a:rPr>
              <a:t>Don’t forget OOS!</a:t>
            </a:r>
          </a:p>
        </p:txBody>
      </p:sp>
      <p:sp>
        <p:nvSpPr>
          <p:cNvPr id="121858"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a:solidFill>
                  <a:srgbClr val="FBE197"/>
                </a:solidFill>
                <a:latin typeface="Cambria" pitchFamily="18" charset="0"/>
              </a:rPr>
              <a:t>Some final thoughts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mpg.PNG"/>
          <p:cNvPicPr>
            <a:picLocks noChangeAspect="1"/>
          </p:cNvPicPr>
          <p:nvPr/>
        </p:nvPicPr>
        <p:blipFill>
          <a:blip r:embed="rId3" cstate="print"/>
          <a:stretch>
            <a:fillRect/>
          </a:stretch>
        </p:blipFill>
        <p:spPr>
          <a:xfrm>
            <a:off x="838200" y="484633"/>
            <a:ext cx="7467600" cy="6007884"/>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315913" y="1143000"/>
            <a:ext cx="8218487" cy="4873625"/>
          </a:xfrm>
          <a:prstGeom prst="rect">
            <a:avLst/>
          </a:prstGeom>
          <a:noFill/>
          <a:ln w="9525">
            <a:noFill/>
            <a:miter lim="800000"/>
            <a:headEnd/>
            <a:tailEnd/>
          </a:ln>
        </p:spPr>
        <p:txBody>
          <a:bodyPr/>
          <a:lstStyle/>
          <a:p>
            <a:pPr marL="273050" indent="-273050">
              <a:spcBef>
                <a:spcPct val="20000"/>
              </a:spcBef>
              <a:buClr>
                <a:srgbClr val="F6A840"/>
              </a:buClr>
              <a:buFont typeface="Arial" charset="0"/>
              <a:buNone/>
            </a:pPr>
            <a:r>
              <a:rPr lang="en-US" sz="2800" dirty="0">
                <a:solidFill>
                  <a:srgbClr val="F9F5DE"/>
                </a:solidFill>
                <a:latin typeface="Cambria" pitchFamily="18" charset="0"/>
              </a:rPr>
              <a:t>Assignments</a:t>
            </a:r>
          </a:p>
          <a:p>
            <a:pPr marL="273050" indent="-273050">
              <a:spcBef>
                <a:spcPct val="20000"/>
              </a:spcBef>
              <a:buClr>
                <a:srgbClr val="F6A840"/>
              </a:buClr>
              <a:buFont typeface="Arial" charset="0"/>
              <a:buChar char="•"/>
            </a:pPr>
            <a:r>
              <a:rPr lang="en-US" sz="2800" dirty="0" smtClean="0">
                <a:solidFill>
                  <a:srgbClr val="F9F5DE"/>
                </a:solidFill>
                <a:latin typeface="Cambria" pitchFamily="18" charset="0"/>
              </a:rPr>
              <a:t>Create draft social </a:t>
            </a:r>
            <a:r>
              <a:rPr lang="en-US" sz="2800" dirty="0">
                <a:solidFill>
                  <a:srgbClr val="F9F5DE"/>
                </a:solidFill>
                <a:latin typeface="Cambria" pitchFamily="18" charset="0"/>
              </a:rPr>
              <a:t>marketing </a:t>
            </a:r>
            <a:r>
              <a:rPr lang="en-US" sz="2800" dirty="0" smtClean="0">
                <a:solidFill>
                  <a:srgbClr val="F9F5DE"/>
                </a:solidFill>
                <a:latin typeface="Cambria" pitchFamily="18" charset="0"/>
              </a:rPr>
              <a:t>plan</a:t>
            </a:r>
          </a:p>
          <a:p>
            <a:pPr marL="730250" lvl="1" indent="-273050">
              <a:spcBef>
                <a:spcPct val="20000"/>
              </a:spcBef>
              <a:buClr>
                <a:srgbClr val="F6A840"/>
              </a:buClr>
              <a:buFont typeface="Arial" charset="0"/>
              <a:buChar char="•"/>
            </a:pPr>
            <a:r>
              <a:rPr lang="en-US" sz="2800" dirty="0" smtClean="0">
                <a:solidFill>
                  <a:srgbClr val="F9F5DE"/>
                </a:solidFill>
                <a:latin typeface="Cambria" pitchFamily="18" charset="0"/>
              </a:rPr>
              <a:t>Due September 7</a:t>
            </a:r>
            <a:r>
              <a:rPr lang="en-US" sz="2800" baseline="30000" dirty="0" smtClean="0">
                <a:solidFill>
                  <a:srgbClr val="F9F5DE"/>
                </a:solidFill>
                <a:latin typeface="Cambria" pitchFamily="18" charset="0"/>
              </a:rPr>
              <a:t>th</a:t>
            </a:r>
            <a:r>
              <a:rPr lang="en-US" sz="2800" dirty="0" smtClean="0">
                <a:solidFill>
                  <a:srgbClr val="F9F5DE"/>
                </a:solidFill>
                <a:latin typeface="Cambria" pitchFamily="18" charset="0"/>
              </a:rPr>
              <a:t> </a:t>
            </a:r>
            <a:endParaRPr lang="en-US" sz="2800" dirty="0">
              <a:solidFill>
                <a:srgbClr val="F9F5DE"/>
              </a:solidFill>
              <a:latin typeface="Cambria" pitchFamily="18" charset="0"/>
            </a:endParaRPr>
          </a:p>
          <a:p>
            <a:pPr marL="273050" indent="-273050">
              <a:spcBef>
                <a:spcPct val="20000"/>
              </a:spcBef>
              <a:buClr>
                <a:srgbClr val="F6A840"/>
              </a:buClr>
              <a:buFont typeface="Arial" charset="0"/>
              <a:buChar char="•"/>
            </a:pPr>
            <a:r>
              <a:rPr lang="en-US" sz="2800" dirty="0">
                <a:solidFill>
                  <a:srgbClr val="F9F5DE"/>
                </a:solidFill>
                <a:latin typeface="Cambria" pitchFamily="18" charset="0"/>
              </a:rPr>
              <a:t>Meeting with </a:t>
            </a:r>
            <a:r>
              <a:rPr lang="en-US" sz="2800" dirty="0" smtClean="0">
                <a:solidFill>
                  <a:srgbClr val="F9F5DE"/>
                </a:solidFill>
                <a:latin typeface="Cambria" pitchFamily="18" charset="0"/>
              </a:rPr>
              <a:t>EAD or existing Eco-Ambassador team</a:t>
            </a:r>
            <a:endParaRPr lang="en-US" sz="2800" dirty="0">
              <a:solidFill>
                <a:srgbClr val="F9F5DE"/>
              </a:solidFill>
              <a:latin typeface="Cambria" pitchFamily="18" charset="0"/>
            </a:endParaRPr>
          </a:p>
          <a:p>
            <a:pPr marL="273050" indent="-273050">
              <a:spcBef>
                <a:spcPct val="20000"/>
              </a:spcBef>
              <a:buClr>
                <a:srgbClr val="F6A840"/>
              </a:buClr>
              <a:buFont typeface="Arial" charset="0"/>
              <a:buChar char="•"/>
            </a:pPr>
            <a:r>
              <a:rPr lang="en-US" sz="2800" dirty="0">
                <a:solidFill>
                  <a:srgbClr val="F9F5DE"/>
                </a:solidFill>
                <a:latin typeface="Cambria" pitchFamily="18" charset="0"/>
              </a:rPr>
              <a:t>Blog entry by </a:t>
            </a:r>
            <a:r>
              <a:rPr lang="en-US" sz="2800" dirty="0" smtClean="0">
                <a:solidFill>
                  <a:srgbClr val="F9F5DE"/>
                </a:solidFill>
                <a:latin typeface="Cambria" pitchFamily="18" charset="0"/>
              </a:rPr>
              <a:t>August 31</a:t>
            </a:r>
            <a:r>
              <a:rPr lang="en-US" sz="2800" baseline="30000" dirty="0" smtClean="0">
                <a:solidFill>
                  <a:srgbClr val="F9F5DE"/>
                </a:solidFill>
                <a:latin typeface="Cambria" pitchFamily="18" charset="0"/>
              </a:rPr>
              <a:t>st</a:t>
            </a:r>
            <a:r>
              <a:rPr lang="en-US" sz="2800" dirty="0" smtClean="0">
                <a:solidFill>
                  <a:srgbClr val="F9F5DE"/>
                </a:solidFill>
                <a:latin typeface="Cambria" pitchFamily="18" charset="0"/>
              </a:rPr>
              <a:t> </a:t>
            </a:r>
            <a:r>
              <a:rPr lang="en-US" sz="2400" dirty="0">
                <a:solidFill>
                  <a:srgbClr val="F9F5DE"/>
                </a:solidFill>
                <a:latin typeface="Cambria" pitchFamily="18" charset="0"/>
              </a:rPr>
              <a:t>(</a:t>
            </a:r>
            <a:r>
              <a:rPr lang="en-US" sz="2400" dirty="0">
                <a:latin typeface="Cambria" pitchFamily="18" charset="0"/>
                <a:hlinkClick r:id="rId3"/>
              </a:rPr>
              <a:t>http://</a:t>
            </a:r>
            <a:r>
              <a:rPr lang="en-US" sz="2400" dirty="0" smtClean="0">
                <a:latin typeface="Cambria" pitchFamily="18" charset="0"/>
                <a:hlinkClick r:id="rId3"/>
              </a:rPr>
              <a:t>sites.tufts.edu/ecoambassadors</a:t>
            </a:r>
            <a:r>
              <a:rPr lang="en-US" sz="2400" dirty="0" smtClean="0">
                <a:latin typeface="Cambria" pitchFamily="18" charset="0"/>
              </a:rPr>
              <a:t>)</a:t>
            </a:r>
            <a:endParaRPr lang="en-US" sz="2400" dirty="0">
              <a:solidFill>
                <a:srgbClr val="F9F5DE"/>
              </a:solidFill>
              <a:latin typeface="Cambria" pitchFamily="18" charset="0"/>
            </a:endParaRPr>
          </a:p>
        </p:txBody>
      </p:sp>
      <p:sp>
        <p:nvSpPr>
          <p:cNvPr id="123906"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a:solidFill>
                  <a:srgbClr val="FBE197"/>
                </a:solidFill>
                <a:latin typeface="Cambria" pitchFamily="18" charset="0"/>
              </a:rPr>
              <a:t>Looking ahead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000"/>
                                        <p:tgtEl>
                                          <p:spTgt spid="2">
                                            <p:txEl>
                                              <p:pRg st="0" end="0"/>
                                            </p:txEl>
                                          </p:spTgt>
                                        </p:tgtEl>
                                      </p:cBhvr>
                                    </p:animEffect>
                                    <p:anim calcmode="lin" valueType="num">
                                      <p:cBhvr>
                                        <p:cTn id="3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Tufts-gets-green-logo"/>
          <p:cNvPicPr>
            <a:picLocks noChangeAspect="1" noChangeArrowheads="1"/>
          </p:cNvPicPr>
          <p:nvPr/>
        </p:nvPicPr>
        <p:blipFill>
          <a:blip r:embed="rId2" cstate="print"/>
          <a:srcRect/>
          <a:stretch>
            <a:fillRect/>
          </a:stretch>
        </p:blipFill>
        <p:spPr bwMode="auto">
          <a:xfrm>
            <a:off x="2390775" y="2617788"/>
            <a:ext cx="4362450" cy="1609725"/>
          </a:xfrm>
          <a:prstGeom prst="rect">
            <a:avLst/>
          </a:prstGeom>
          <a:noFill/>
          <a:ln w="9525">
            <a:noFill/>
            <a:miter lim="800000"/>
            <a:headEnd/>
            <a:tailEnd/>
          </a:ln>
        </p:spPr>
      </p:pic>
      <p:sp>
        <p:nvSpPr>
          <p:cNvPr id="125954" name="Text Box 3"/>
          <p:cNvSpPr txBox="1">
            <a:spLocks noChangeArrowheads="1"/>
          </p:cNvSpPr>
          <p:nvPr/>
        </p:nvSpPr>
        <p:spPr bwMode="auto">
          <a:xfrm>
            <a:off x="258763" y="4572000"/>
            <a:ext cx="8610600" cy="442913"/>
          </a:xfrm>
          <a:prstGeom prst="rect">
            <a:avLst/>
          </a:prstGeom>
          <a:noFill/>
          <a:ln w="9525">
            <a:noFill/>
            <a:miter lim="800000"/>
            <a:headEnd/>
            <a:tailEnd/>
          </a:ln>
        </p:spPr>
        <p:txBody>
          <a:bodyPr>
            <a:spAutoFit/>
          </a:bodyPr>
          <a:lstStyle/>
          <a:p>
            <a:pPr algn="ctr">
              <a:spcBef>
                <a:spcPct val="50000"/>
              </a:spcBef>
            </a:pPr>
            <a:r>
              <a:rPr lang="en-US" sz="2300">
                <a:solidFill>
                  <a:srgbClr val="F9F5DE"/>
                </a:solidFill>
                <a:latin typeface="Cambria" pitchFamily="18" charset="0"/>
              </a:rPr>
              <a:t>sustainability.tufts.edu</a:t>
            </a:r>
            <a:r>
              <a:rPr lang="en-US">
                <a:solidFill>
                  <a:srgbClr val="F9F5DE"/>
                </a:solidFill>
                <a:latin typeface="Cambria" pitchFamily="18" charset="0"/>
              </a:rPr>
              <a:t> </a:t>
            </a:r>
          </a:p>
        </p:txBody>
      </p:sp>
      <p:sp>
        <p:nvSpPr>
          <p:cNvPr id="4" name="Title 1"/>
          <p:cNvSpPr txBox="1">
            <a:spLocks/>
          </p:cNvSpPr>
          <p:nvPr/>
        </p:nvSpPr>
        <p:spPr bwMode="auto">
          <a:xfrm>
            <a:off x="0" y="685800"/>
            <a:ext cx="9144000" cy="1143000"/>
          </a:xfrm>
          <a:prstGeom prst="rect">
            <a:avLst/>
          </a:prstGeom>
          <a:noFill/>
          <a:ln w="9525">
            <a:noFill/>
            <a:miter lim="800000"/>
            <a:headEnd/>
            <a:tailEnd/>
          </a:ln>
        </p:spPr>
        <p:txBody>
          <a:bodyPr anchor="ctr"/>
          <a:lstStyle/>
          <a:p>
            <a:pPr algn="ctr"/>
            <a:r>
              <a:rPr lang="en-US" sz="4800" dirty="0" smtClean="0">
                <a:solidFill>
                  <a:srgbClr val="335D6D"/>
                </a:solidFill>
                <a:latin typeface="Cambria" pitchFamily="18" charset="0"/>
              </a:rPr>
              <a:t>Thanks for participating!</a:t>
            </a:r>
            <a:endParaRPr lang="en-US" sz="4800" dirty="0">
              <a:solidFill>
                <a:srgbClr val="335D6D"/>
              </a:solidFill>
              <a:latin typeface="Cambria"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3" cstate="print"/>
          <a:srcRect l="1958" t="14082" r="3036" b="12468"/>
          <a:stretch>
            <a:fillRect/>
          </a:stretch>
        </p:blipFill>
        <p:spPr bwMode="auto">
          <a:xfrm>
            <a:off x="1773238" y="1992313"/>
            <a:ext cx="5584825" cy="2887662"/>
          </a:xfrm>
          <a:prstGeom prst="rect">
            <a:avLst/>
          </a:prstGeom>
          <a:noFill/>
          <a:ln w="9525">
            <a:noFill/>
            <a:miter lim="800000"/>
            <a:headEnd/>
            <a:tailEnd/>
          </a:ln>
        </p:spPr>
      </p:pic>
      <p:sp>
        <p:nvSpPr>
          <p:cNvPr id="22530" name="TextBox 1"/>
          <p:cNvSpPr txBox="1">
            <a:spLocks noChangeArrowheads="1"/>
          </p:cNvSpPr>
          <p:nvPr/>
        </p:nvSpPr>
        <p:spPr bwMode="auto">
          <a:xfrm>
            <a:off x="1773238" y="866775"/>
            <a:ext cx="5584825" cy="830263"/>
          </a:xfrm>
          <a:prstGeom prst="rect">
            <a:avLst/>
          </a:prstGeom>
          <a:noFill/>
          <a:ln w="9525">
            <a:noFill/>
            <a:miter lim="800000"/>
            <a:headEnd/>
            <a:tailEnd/>
          </a:ln>
        </p:spPr>
        <p:txBody>
          <a:bodyPr>
            <a:spAutoFit/>
          </a:bodyPr>
          <a:lstStyle/>
          <a:p>
            <a:pPr algn="ctr"/>
            <a:r>
              <a:rPr lang="en-US" sz="2400">
                <a:solidFill>
                  <a:srgbClr val="FBE197"/>
                </a:solidFill>
                <a:latin typeface="Cambria" pitchFamily="18" charset="0"/>
              </a:rPr>
              <a:t>Amount of space needed to transport the same number of passengers by…</a:t>
            </a:r>
          </a:p>
        </p:txBody>
      </p:sp>
      <p:sp>
        <p:nvSpPr>
          <p:cNvPr id="4" name="TextBox 3"/>
          <p:cNvSpPr txBox="1"/>
          <p:nvPr/>
        </p:nvSpPr>
        <p:spPr>
          <a:xfrm>
            <a:off x="2378075" y="4976813"/>
            <a:ext cx="593725" cy="369887"/>
          </a:xfrm>
          <a:prstGeom prst="rect">
            <a:avLst/>
          </a:prstGeom>
          <a:noFill/>
        </p:spPr>
        <p:txBody>
          <a:bodyPr>
            <a:spAutoFit/>
          </a:bodyPr>
          <a:lstStyle/>
          <a:p>
            <a:pPr algn="ctr" fontAlgn="auto">
              <a:spcBef>
                <a:spcPts val="0"/>
              </a:spcBef>
              <a:spcAft>
                <a:spcPts val="0"/>
              </a:spcAft>
              <a:defRPr/>
            </a:pPr>
            <a:r>
              <a:rPr lang="en-US" dirty="0">
                <a:solidFill>
                  <a:schemeClr val="accent3">
                    <a:lumMod val="20000"/>
                    <a:lumOff val="80000"/>
                  </a:schemeClr>
                </a:solidFill>
                <a:latin typeface="Cambria" pitchFamily="18" charset="0"/>
              </a:rPr>
              <a:t>Car</a:t>
            </a:r>
          </a:p>
        </p:txBody>
      </p:sp>
      <p:sp>
        <p:nvSpPr>
          <p:cNvPr id="5" name="TextBox 4"/>
          <p:cNvSpPr txBox="1"/>
          <p:nvPr/>
        </p:nvSpPr>
        <p:spPr>
          <a:xfrm>
            <a:off x="5862638" y="4976813"/>
            <a:ext cx="1069975" cy="369887"/>
          </a:xfrm>
          <a:prstGeom prst="rect">
            <a:avLst/>
          </a:prstGeom>
          <a:noFill/>
        </p:spPr>
        <p:txBody>
          <a:bodyPr>
            <a:spAutoFit/>
          </a:bodyPr>
          <a:lstStyle/>
          <a:p>
            <a:pPr algn="ctr" fontAlgn="auto">
              <a:spcBef>
                <a:spcPts val="0"/>
              </a:spcBef>
              <a:spcAft>
                <a:spcPts val="0"/>
              </a:spcAft>
              <a:defRPr/>
            </a:pPr>
            <a:r>
              <a:rPr lang="en-US" dirty="0">
                <a:solidFill>
                  <a:schemeClr val="accent3">
                    <a:lumMod val="20000"/>
                    <a:lumOff val="80000"/>
                  </a:schemeClr>
                </a:solidFill>
                <a:latin typeface="Cambria" pitchFamily="18" charset="0"/>
              </a:rPr>
              <a:t>Bicycle</a:t>
            </a:r>
          </a:p>
        </p:txBody>
      </p:sp>
      <p:sp>
        <p:nvSpPr>
          <p:cNvPr id="6" name="TextBox 5"/>
          <p:cNvSpPr txBox="1"/>
          <p:nvPr/>
        </p:nvSpPr>
        <p:spPr>
          <a:xfrm>
            <a:off x="4268788" y="4976813"/>
            <a:ext cx="593725" cy="369887"/>
          </a:xfrm>
          <a:prstGeom prst="rect">
            <a:avLst/>
          </a:prstGeom>
          <a:noFill/>
        </p:spPr>
        <p:txBody>
          <a:bodyPr>
            <a:spAutoFit/>
          </a:bodyPr>
          <a:lstStyle/>
          <a:p>
            <a:pPr algn="ctr" fontAlgn="auto">
              <a:spcBef>
                <a:spcPts val="0"/>
              </a:spcBef>
              <a:spcAft>
                <a:spcPts val="0"/>
              </a:spcAft>
              <a:defRPr/>
            </a:pPr>
            <a:r>
              <a:rPr lang="en-US" dirty="0">
                <a:solidFill>
                  <a:schemeClr val="accent3">
                    <a:lumMod val="20000"/>
                    <a:lumOff val="80000"/>
                  </a:schemeClr>
                </a:solidFill>
                <a:latin typeface="Cambria" pitchFamily="18" charset="0"/>
              </a:rPr>
              <a:t>Bus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15913" y="1184275"/>
            <a:ext cx="8502650" cy="2319338"/>
          </a:xfrm>
          <a:prstGeom prst="rect">
            <a:avLst/>
          </a:prstGeom>
        </p:spPr>
        <p:txBody>
          <a:bodyPr/>
          <a:lstStyle/>
          <a:p>
            <a:pPr marL="273050" indent="-273050">
              <a:spcBef>
                <a:spcPct val="20000"/>
              </a:spcBef>
              <a:buClr>
                <a:srgbClr val="F6A840"/>
              </a:buClr>
              <a:buFont typeface="Arial" charset="0"/>
              <a:buChar char="•"/>
            </a:pPr>
            <a:r>
              <a:rPr lang="en-US" sz="2800">
                <a:solidFill>
                  <a:srgbClr val="F9F5DE"/>
                </a:solidFill>
                <a:latin typeface="Cambria" pitchFamily="18" charset="0"/>
              </a:rPr>
              <a:t>54% of Tufts Boston employees who live within 7 miles of campus drive to work</a:t>
            </a:r>
          </a:p>
          <a:p>
            <a:pPr marL="742950" lvl="1" indent="-285750">
              <a:spcBef>
                <a:spcPct val="20000"/>
              </a:spcBef>
              <a:buClr>
                <a:srgbClr val="F6A840"/>
              </a:buClr>
              <a:buFont typeface="Arial" charset="0"/>
              <a:buChar char="–"/>
            </a:pPr>
            <a:r>
              <a:rPr lang="en-US" sz="2800">
                <a:solidFill>
                  <a:srgbClr val="F9F5DE"/>
                </a:solidFill>
                <a:latin typeface="Cambria" pitchFamily="18" charset="0"/>
              </a:rPr>
              <a:t>Half of these employees drive alone</a:t>
            </a:r>
          </a:p>
        </p:txBody>
      </p:sp>
      <p:sp>
        <p:nvSpPr>
          <p:cNvPr id="132099" name="Title 1"/>
          <p:cNvSpPr txBox="1">
            <a:spLocks/>
          </p:cNvSpPr>
          <p:nvPr/>
        </p:nvSpPr>
        <p:spPr bwMode="auto">
          <a:xfrm>
            <a:off x="0" y="228600"/>
            <a:ext cx="9144000" cy="758825"/>
          </a:xfrm>
          <a:prstGeom prst="rect">
            <a:avLst/>
          </a:prstGeom>
          <a:noFill/>
          <a:ln w="9525">
            <a:noFill/>
            <a:miter lim="800000"/>
            <a:headEnd/>
            <a:tailEnd/>
          </a:ln>
        </p:spPr>
        <p:txBody>
          <a:bodyPr/>
          <a:lstStyle/>
          <a:p>
            <a:pPr algn="ctr"/>
            <a:r>
              <a:rPr lang="en-US" sz="3600">
                <a:solidFill>
                  <a:srgbClr val="FBE197"/>
                </a:solidFill>
                <a:latin typeface="Cambria" pitchFamily="18" charset="0"/>
              </a:rPr>
              <a:t>Tufts Boston Facts</a:t>
            </a:r>
          </a:p>
        </p:txBody>
      </p:sp>
      <p:pic>
        <p:nvPicPr>
          <p:cNvPr id="132100" name="Picture 2"/>
          <p:cNvPicPr>
            <a:picLocks noChangeAspect="1" noChangeArrowheads="1"/>
          </p:cNvPicPr>
          <p:nvPr/>
        </p:nvPicPr>
        <p:blipFill>
          <a:blip r:embed="rId3" cstate="print"/>
          <a:srcRect/>
          <a:stretch>
            <a:fillRect/>
          </a:stretch>
        </p:blipFill>
        <p:spPr bwMode="auto">
          <a:xfrm>
            <a:off x="4843463" y="3238500"/>
            <a:ext cx="3455987" cy="3017838"/>
          </a:xfrm>
          <a:prstGeom prst="rect">
            <a:avLst/>
          </a:prstGeom>
          <a:noFill/>
          <a:ln w="9525">
            <a:noFill/>
            <a:miter lim="800000"/>
            <a:headEnd/>
            <a:tailEnd/>
          </a:ln>
        </p:spPr>
      </p:pic>
      <p:pic>
        <p:nvPicPr>
          <p:cNvPr id="132101" name="Picture 3"/>
          <p:cNvPicPr>
            <a:picLocks noChangeAspect="1" noChangeArrowheads="1"/>
          </p:cNvPicPr>
          <p:nvPr/>
        </p:nvPicPr>
        <p:blipFill>
          <a:blip r:embed="rId4" cstate="print"/>
          <a:srcRect/>
          <a:stretch>
            <a:fillRect/>
          </a:stretch>
        </p:blipFill>
        <p:spPr bwMode="auto">
          <a:xfrm>
            <a:off x="1000125" y="3238500"/>
            <a:ext cx="2921000" cy="30178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3"/>
          <p:cNvPicPr>
            <a:picLocks noChangeAspect="1"/>
          </p:cNvPicPr>
          <p:nvPr/>
        </p:nvPicPr>
        <p:blipFill>
          <a:blip r:embed="rId3" cstate="print"/>
          <a:srcRect/>
          <a:stretch>
            <a:fillRect/>
          </a:stretch>
        </p:blipFill>
        <p:spPr bwMode="auto">
          <a:xfrm>
            <a:off x="1250950" y="0"/>
            <a:ext cx="6629400" cy="6892925"/>
          </a:xfrm>
          <a:prstGeom prst="rect">
            <a:avLst/>
          </a:prstGeom>
          <a:noFill/>
          <a:ln w="9525">
            <a:noFill/>
            <a:miter lim="800000"/>
            <a:headEnd/>
            <a:tailEnd/>
          </a:ln>
        </p:spPr>
      </p:pic>
      <p:sp>
        <p:nvSpPr>
          <p:cNvPr id="6" name="Rectangle 5"/>
          <p:cNvSpPr/>
          <p:nvPr/>
        </p:nvSpPr>
        <p:spPr>
          <a:xfrm>
            <a:off x="-9525" y="6270625"/>
            <a:ext cx="1260475" cy="584200"/>
          </a:xfrm>
          <a:prstGeom prst="rect">
            <a:avLst/>
          </a:prstGeom>
        </p:spPr>
        <p:txBody>
          <a:bodyPr>
            <a:spAutoFit/>
          </a:bodyPr>
          <a:lstStyle/>
          <a:p>
            <a:pPr fontAlgn="auto">
              <a:spcBef>
                <a:spcPts val="0"/>
              </a:spcBef>
              <a:spcAft>
                <a:spcPts val="0"/>
              </a:spcAft>
              <a:defRPr/>
            </a:pPr>
            <a:r>
              <a:rPr lang="en-US" sz="800" dirty="0">
                <a:solidFill>
                  <a:schemeClr val="accent3">
                    <a:lumMod val="20000"/>
                    <a:lumOff val="80000"/>
                  </a:schemeClr>
                </a:solidFill>
                <a:latin typeface="Cambria" pitchFamily="18" charset="0"/>
              </a:rPr>
              <a:t>Source: A Climate of Progress: City of Boston Climate Action  Plan Update 2011</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cstate="print"/>
          <a:srcRect l="20686" t="7112" r="21158" b="24120"/>
          <a:stretch>
            <a:fillRect/>
          </a:stretch>
        </p:blipFill>
        <p:spPr bwMode="auto">
          <a:xfrm>
            <a:off x="0" y="-19050"/>
            <a:ext cx="9305925" cy="6877050"/>
          </a:xfrm>
          <a:prstGeom prst="rect">
            <a:avLst/>
          </a:prstGeom>
          <a:noFill/>
          <a:ln w="9525">
            <a:noFill/>
            <a:miter lim="800000"/>
            <a:headEnd/>
            <a:tailEnd/>
          </a:ln>
        </p:spPr>
      </p:pic>
      <p:sp>
        <p:nvSpPr>
          <p:cNvPr id="28674" name="Rectangle 1"/>
          <p:cNvSpPr>
            <a:spLocks noChangeArrowheads="1"/>
          </p:cNvSpPr>
          <p:nvPr/>
        </p:nvSpPr>
        <p:spPr bwMode="auto">
          <a:xfrm>
            <a:off x="2913063" y="3333750"/>
            <a:ext cx="3314700" cy="396875"/>
          </a:xfrm>
          <a:prstGeom prst="rect">
            <a:avLst/>
          </a:prstGeom>
          <a:solidFill>
            <a:schemeClr val="tx1"/>
          </a:solidFill>
          <a:ln w="9525">
            <a:noFill/>
            <a:miter lim="800000"/>
            <a:headEnd/>
            <a:tailEnd/>
          </a:ln>
        </p:spPr>
        <p:txBody>
          <a:bodyPr wrap="none">
            <a:spAutoFit/>
          </a:bodyPr>
          <a:lstStyle/>
          <a:p>
            <a:pPr algn="ctr"/>
            <a:r>
              <a:rPr lang="en-US" sz="2000">
                <a:solidFill>
                  <a:srgbClr val="335D6D"/>
                </a:solidFill>
                <a:latin typeface="Cambria" pitchFamily="18" charset="0"/>
              </a:rPr>
              <a:t>mbta.com/rider_tools/apps/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radeshow">
  <a:themeElements>
    <a:clrScheme name="Tradeshow">
      <a:dk1>
        <a:srgbClr val="3F3F3F"/>
      </a:dk1>
      <a:lt1>
        <a:srgbClr val="FFFFFF"/>
      </a:lt1>
      <a:dk2>
        <a:srgbClr val="7DAFC3"/>
      </a:dk2>
      <a:lt2>
        <a:srgbClr val="E5E4DF"/>
      </a:lt2>
      <a:accent1>
        <a:srgbClr val="7C959A"/>
      </a:accent1>
      <a:accent2>
        <a:srgbClr val="DB8631"/>
      </a:accent2>
      <a:accent3>
        <a:srgbClr val="E3CC5A"/>
      </a:accent3>
      <a:accent4>
        <a:srgbClr val="ACADA8"/>
      </a:accent4>
      <a:accent5>
        <a:srgbClr val="927C61"/>
      </a:accent5>
      <a:accent6>
        <a:srgbClr val="B3B435"/>
      </a:accent6>
      <a:hlink>
        <a:srgbClr val="0079A4"/>
      </a:hlink>
      <a:folHlink>
        <a:srgbClr val="595959"/>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Tradeshow</Template>
  <TotalTime>2093</TotalTime>
  <Words>4112</Words>
  <Application>Microsoft Office PowerPoint</Application>
  <PresentationFormat>On-screen Show (4:3)</PresentationFormat>
  <Paragraphs>408</Paragraphs>
  <Slides>51</Slides>
  <Notes>45</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Tradeshow</vt:lpstr>
      <vt:lpstr>Eco-Ambassadors Condensed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Claims – “Green” or Greenwashing?</vt:lpstr>
      <vt:lpstr>Green (Reliable)</vt:lpstr>
      <vt:lpstr>PowerPoint Presentation</vt:lpstr>
      <vt:lpstr>PowerPoint Presentation</vt:lpstr>
      <vt:lpstr>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Tufts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Eco-Ambassadors Program</dc:title>
  <dc:creator>Jennifer Kleindienst</dc:creator>
  <cp:lastModifiedBy>Windows User</cp:lastModifiedBy>
  <cp:revision>143</cp:revision>
  <dcterms:created xsi:type="dcterms:W3CDTF">2012-03-19T21:06:31Z</dcterms:created>
  <dcterms:modified xsi:type="dcterms:W3CDTF">2013-01-28T16:05:59Z</dcterms:modified>
</cp:coreProperties>
</file>