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2" r:id="rId2"/>
  </p:sldMasterIdLst>
  <p:notesMasterIdLst>
    <p:notesMasterId r:id="rId29"/>
  </p:notesMasterIdLst>
  <p:sldIdLst>
    <p:sldId id="302" r:id="rId3"/>
    <p:sldId id="300" r:id="rId4"/>
    <p:sldId id="309" r:id="rId5"/>
    <p:sldId id="303" r:id="rId6"/>
    <p:sldId id="304" r:id="rId7"/>
    <p:sldId id="301" r:id="rId8"/>
    <p:sldId id="297" r:id="rId9"/>
    <p:sldId id="310" r:id="rId10"/>
    <p:sldId id="305" r:id="rId11"/>
    <p:sldId id="306" r:id="rId12"/>
    <p:sldId id="322" r:id="rId13"/>
    <p:sldId id="323" r:id="rId14"/>
    <p:sldId id="307" r:id="rId15"/>
    <p:sldId id="308" r:id="rId16"/>
    <p:sldId id="311" r:id="rId17"/>
    <p:sldId id="312" r:id="rId18"/>
    <p:sldId id="313" r:id="rId19"/>
    <p:sldId id="314" r:id="rId20"/>
    <p:sldId id="315" r:id="rId21"/>
    <p:sldId id="316" r:id="rId22"/>
    <p:sldId id="317" r:id="rId23"/>
    <p:sldId id="318" r:id="rId24"/>
    <p:sldId id="319" r:id="rId25"/>
    <p:sldId id="320" r:id="rId26"/>
    <p:sldId id="321" r:id="rId27"/>
    <p:sldId id="298" r:id="rId28"/>
  </p:sldIdLst>
  <p:sldSz cx="9144000" cy="6858000" type="screen4x3"/>
  <p:notesSz cx="7026275" cy="9312275"/>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1C"/>
    <a:srgbClr val="1F4E1A"/>
    <a:srgbClr val="3F9C35"/>
    <a:srgbClr val="007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4" autoAdjust="0"/>
    <p:restoredTop sz="83639" autoAdjust="0"/>
  </p:normalViewPr>
  <p:slideViewPr>
    <p:cSldViewPr>
      <p:cViewPr varScale="1">
        <p:scale>
          <a:sx n="72" d="100"/>
          <a:sy n="72" d="100"/>
        </p:scale>
        <p:origin x="-18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Tina\My%20Documents\Downloads\Tufts%20GHG%20Inventory%20Tina-02-02-11-13-5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96061307484243"/>
          <c:y val="0.15238912669927684"/>
          <c:w val="0.42516142138579432"/>
          <c:h val="0.78185747189764498"/>
        </c:manualLayout>
      </c:layout>
      <c:pieChart>
        <c:varyColors val="1"/>
        <c:ser>
          <c:idx val="0"/>
          <c:order val="0"/>
          <c:dPt>
            <c:idx val="1"/>
            <c:bubble3D val="0"/>
            <c:spPr>
              <a:ln>
                <a:solidFill>
                  <a:schemeClr val="accent1"/>
                </a:solidFill>
              </a:ln>
            </c:spPr>
          </c:dPt>
          <c:dLbls>
            <c:dLbl>
              <c:idx val="0"/>
              <c:layout>
                <c:manualLayout>
                  <c:x val="-0.12590743230266963"/>
                  <c:y val="0.11267762989803266"/>
                </c:manualLayout>
              </c:layout>
              <c:dLblPos val="bestFit"/>
              <c:showLegendKey val="0"/>
              <c:showVal val="0"/>
              <c:showCatName val="1"/>
              <c:showSerName val="0"/>
              <c:showPercent val="1"/>
              <c:showBubbleSize val="0"/>
            </c:dLbl>
            <c:dLbl>
              <c:idx val="1"/>
              <c:layout>
                <c:manualLayout>
                  <c:x val="-0.10926061071634348"/>
                  <c:y val="-0.21717092885513203"/>
                </c:manualLayout>
              </c:layout>
              <c:spPr>
                <a:effectLst>
                  <a:outerShdw blurRad="50800" dist="50800" dir="5400000" sx="11000" sy="11000" algn="ctr" rotWithShape="0">
                    <a:srgbClr val="000000">
                      <a:alpha val="43137"/>
                    </a:srgbClr>
                  </a:outerShdw>
                </a:effectLst>
              </c:spPr>
              <c:txPr>
                <a:bodyPr/>
                <a:lstStyle/>
                <a:p>
                  <a:pPr>
                    <a:defRPr sz="2000" b="1"/>
                  </a:pPr>
                  <a:endParaRPr lang="en-US"/>
                </a:p>
              </c:txPr>
              <c:dLblPos val="bestFit"/>
              <c:showLegendKey val="0"/>
              <c:showVal val="0"/>
              <c:showCatName val="1"/>
              <c:showSerName val="0"/>
              <c:showPercent val="1"/>
              <c:showBubbleSize val="0"/>
            </c:dLbl>
            <c:dLbl>
              <c:idx val="2"/>
              <c:layout>
                <c:manualLayout>
                  <c:x val="0.1290897880383694"/>
                  <c:y val="-0.13753861519522459"/>
                </c:manualLayout>
              </c:layout>
              <c:dLblPos val="bestFit"/>
              <c:showLegendKey val="0"/>
              <c:showVal val="0"/>
              <c:showCatName val="1"/>
              <c:showSerName val="0"/>
              <c:showPercent val="1"/>
              <c:showBubbleSize val="0"/>
            </c:dLbl>
            <c:dLbl>
              <c:idx val="3"/>
              <c:layout>
                <c:manualLayout>
                  <c:x val="0.12998520884504339"/>
                  <c:y val="0.12188418925510419"/>
                </c:manualLayout>
              </c:layout>
              <c:dLblPos val="bestFit"/>
              <c:showLegendKey val="0"/>
              <c:showVal val="0"/>
              <c:showCatName val="1"/>
              <c:showSerName val="0"/>
              <c:showPercent val="1"/>
              <c:showBubbleSize val="0"/>
            </c:dLbl>
            <c:dLbl>
              <c:idx val="4"/>
              <c:layout>
                <c:manualLayout>
                  <c:x val="5.4131988315324522E-2"/>
                  <c:y val="0.13715281165075588"/>
                </c:manualLayout>
              </c:layout>
              <c:dLblPos val="bestFit"/>
              <c:showLegendKey val="0"/>
              <c:showVal val="0"/>
              <c:showCatName val="1"/>
              <c:showSerName val="0"/>
              <c:showPercent val="1"/>
              <c:showBubbleSize val="0"/>
            </c:dLbl>
            <c:dLbl>
              <c:idx val="5"/>
              <c:layout>
                <c:manualLayout>
                  <c:x val="-6.1405867270442303E-3"/>
                  <c:y val="1.3686618818665394E-2"/>
                </c:manualLayout>
              </c:layout>
              <c:tx>
                <c:rich>
                  <a:bodyPr/>
                  <a:lstStyle/>
                  <a:p>
                    <a:pPr>
                      <a:defRPr sz="1100"/>
                    </a:pPr>
                    <a:r>
                      <a:rPr lang="en-US" sz="1100"/>
                      <a:t>U.S. Territories
1%</a:t>
                    </a:r>
                  </a:p>
                </c:rich>
              </c:tx>
              <c:spPr>
                <a:effectLst>
                  <a:outerShdw blurRad="50800" dist="50800" dir="5400000" sx="11000" sy="11000" algn="ctr" rotWithShape="0">
                    <a:srgbClr val="000000">
                      <a:alpha val="43137"/>
                    </a:srgbClr>
                  </a:outerShdw>
                </a:effectLst>
              </c:spPr>
              <c:dLblPos val="bestFit"/>
              <c:showLegendKey val="0"/>
              <c:showVal val="0"/>
              <c:showCatName val="1"/>
              <c:showSerName val="0"/>
              <c:showPercent val="1"/>
              <c:showBubbleSize val="0"/>
            </c:dLbl>
            <c:spPr>
              <a:effectLst>
                <a:outerShdw blurRad="50800" dist="50800" dir="5400000" sx="11000" sy="11000" algn="ctr" rotWithShape="0">
                  <a:srgbClr val="000000">
                    <a:alpha val="43137"/>
                  </a:srgbClr>
                </a:outerShdw>
              </a:effectLst>
            </c:spPr>
            <c:txPr>
              <a:bodyPr/>
              <a:lstStyle/>
              <a:p>
                <a:pPr>
                  <a:defRPr sz="1400"/>
                </a:pPr>
                <a:endParaRPr lang="en-US"/>
              </a:p>
            </c:txPr>
            <c:dLblPos val="bestFit"/>
            <c:showLegendKey val="0"/>
            <c:showVal val="0"/>
            <c:showCatName val="1"/>
            <c:showSerName val="0"/>
            <c:showPercent val="1"/>
            <c:showBubbleSize val="0"/>
            <c:showLeaderLines val="1"/>
          </c:dLbls>
          <c:cat>
            <c:strRef>
              <c:f>Sheet1!$A$4:$A$9</c:f>
              <c:strCache>
                <c:ptCount val="6"/>
                <c:pt idx="0">
                  <c:v>Industry</c:v>
                </c:pt>
                <c:pt idx="1">
                  <c:v>Transportation</c:v>
                </c:pt>
                <c:pt idx="2">
                  <c:v>Commercial</c:v>
                </c:pt>
                <c:pt idx="3">
                  <c:v>Residential</c:v>
                </c:pt>
                <c:pt idx="4">
                  <c:v>Agriculture</c:v>
                </c:pt>
                <c:pt idx="5">
                  <c:v>U.S. Territories</c:v>
                </c:pt>
              </c:strCache>
            </c:strRef>
          </c:cat>
          <c:val>
            <c:numRef>
              <c:f>Sheet1!$H$4:$H$9</c:f>
              <c:numCache>
                <c:formatCode>#,##0.00</c:formatCode>
                <c:ptCount val="6"/>
                <c:pt idx="0">
                  <c:v>2018.4</c:v>
                </c:pt>
                <c:pt idx="1">
                  <c:v>1890.8</c:v>
                </c:pt>
                <c:pt idx="2">
                  <c:v>1250.5999999999999</c:v>
                </c:pt>
                <c:pt idx="3">
                  <c:v>1215.5999999999999</c:v>
                </c:pt>
                <c:pt idx="4" formatCode="General">
                  <c:v>531.6</c:v>
                </c:pt>
                <c:pt idx="5" formatCode="General">
                  <c:v>49.9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2"/>
            <c:bubble3D val="0"/>
            <c:spPr>
              <a:solidFill>
                <a:schemeClr val="bg1">
                  <a:lumMod val="65000"/>
                </a:schemeClr>
              </a:solidFill>
            </c:spPr>
          </c:dPt>
          <c:dPt>
            <c:idx val="3"/>
            <c:bubble3D val="0"/>
            <c:spPr>
              <a:solidFill>
                <a:srgbClr val="FFFF00"/>
              </a:solidFill>
            </c:spPr>
          </c:dPt>
          <c:dLbls>
            <c:dLbl>
              <c:idx val="2"/>
              <c:spPr/>
              <c:txPr>
                <a:bodyPr/>
                <a:lstStyle/>
                <a:p>
                  <a:pPr>
                    <a:defRPr sz="1800" b="1"/>
                  </a:pPr>
                  <a:endParaRPr lang="en-US"/>
                </a:p>
              </c:txPr>
              <c:showLegendKey val="0"/>
              <c:showVal val="1"/>
              <c:showCatName val="1"/>
              <c:showSerName val="0"/>
              <c:showPercent val="0"/>
              <c:showBubbleSize val="0"/>
            </c:dLbl>
            <c:txPr>
              <a:bodyPr/>
              <a:lstStyle/>
              <a:p>
                <a:pPr>
                  <a:defRPr sz="1800"/>
                </a:pPr>
                <a:endParaRPr lang="en-US"/>
              </a:p>
            </c:txPr>
            <c:showLegendKey val="0"/>
            <c:showVal val="1"/>
            <c:showCatName val="1"/>
            <c:showSerName val="0"/>
            <c:showPercent val="0"/>
            <c:showBubbleSize val="0"/>
            <c:showLeaderLines val="1"/>
          </c:dLbls>
          <c:cat>
            <c:strRef>
              <c:f>'Total Emissions from old method'!$B$100:$E$100</c:f>
              <c:strCache>
                <c:ptCount val="4"/>
                <c:pt idx="0">
                  <c:v>Electricity</c:v>
                </c:pt>
                <c:pt idx="1">
                  <c:v>Heating</c:v>
                </c:pt>
                <c:pt idx="2">
                  <c:v>Transportation</c:v>
                </c:pt>
                <c:pt idx="3">
                  <c:v>Agriculture</c:v>
                </c:pt>
              </c:strCache>
            </c:strRef>
          </c:cat>
          <c:val>
            <c:numRef>
              <c:f>'Total Emissions from old method'!$B$106:$E$106</c:f>
              <c:numCache>
                <c:formatCode>0%</c:formatCode>
                <c:ptCount val="4"/>
                <c:pt idx="0">
                  <c:v>0.36963533715116115</c:v>
                </c:pt>
                <c:pt idx="1">
                  <c:v>0.56932168813668771</c:v>
                </c:pt>
                <c:pt idx="2">
                  <c:v>5.9633192897604992E-2</c:v>
                </c:pt>
                <c:pt idx="3" formatCode="0.00%">
                  <c:v>1.4097818145462071E-3</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'Conversion Factors'!$H$94</c:f>
              <c:strCache>
                <c:ptCount val="1"/>
                <c:pt idx="0">
                  <c:v>lb/mi CO2e</c:v>
                </c:pt>
              </c:strCache>
            </c:strRef>
          </c:tx>
          <c:invertIfNegative val="0"/>
          <c:cat>
            <c:strRef>
              <c:f>'Conversion Factors'!$C$95:$C$102</c:f>
              <c:strCache>
                <c:ptCount val="8"/>
                <c:pt idx="0">
                  <c:v>Light-duty Truck</c:v>
                </c:pt>
                <c:pt idx="1">
                  <c:v>Car</c:v>
                </c:pt>
                <c:pt idx="2">
                  <c:v>Plane</c:v>
                </c:pt>
                <c:pt idx="3">
                  <c:v>Intercity Rail (e.g., Amtrak)</c:v>
                </c:pt>
                <c:pt idx="4">
                  <c:v>Commuter Rail</c:v>
                </c:pt>
                <c:pt idx="5">
                  <c:v>Motorcycle</c:v>
                </c:pt>
                <c:pt idx="6">
                  <c:v>Transit Rail (subway)</c:v>
                </c:pt>
                <c:pt idx="7">
                  <c:v>Bus</c:v>
                </c:pt>
              </c:strCache>
            </c:strRef>
          </c:cat>
          <c:val>
            <c:numRef>
              <c:f>'Conversion Factors'!$H$95:$H$102</c:f>
              <c:numCache>
                <c:formatCode>0.000</c:formatCode>
                <c:ptCount val="8"/>
                <c:pt idx="0">
                  <c:v>1.1755172</c:v>
                </c:pt>
                <c:pt idx="1">
                  <c:v>0.82405620000000002</c:v>
                </c:pt>
                <c:pt idx="2">
                  <c:v>0.60247748000000012</c:v>
                </c:pt>
                <c:pt idx="3">
                  <c:v>0.40777439999999998</c:v>
                </c:pt>
                <c:pt idx="4">
                  <c:v>0.37917439999999997</c:v>
                </c:pt>
                <c:pt idx="5">
                  <c:v>0.37540800000000007</c:v>
                </c:pt>
                <c:pt idx="6">
                  <c:v>0.36014880000000005</c:v>
                </c:pt>
                <c:pt idx="7">
                  <c:v>0.23576872000000001</c:v>
                </c:pt>
              </c:numCache>
            </c:numRef>
          </c:val>
        </c:ser>
        <c:dLbls>
          <c:showLegendKey val="0"/>
          <c:showVal val="0"/>
          <c:showCatName val="0"/>
          <c:showSerName val="0"/>
          <c:showPercent val="0"/>
          <c:showBubbleSize val="0"/>
        </c:dLbls>
        <c:gapWidth val="150"/>
        <c:axId val="92025216"/>
        <c:axId val="92026752"/>
      </c:barChart>
      <c:catAx>
        <c:axId val="92025216"/>
        <c:scaling>
          <c:orientation val="minMax"/>
        </c:scaling>
        <c:delete val="0"/>
        <c:axPos val="l"/>
        <c:majorTickMark val="out"/>
        <c:minorTickMark val="none"/>
        <c:tickLblPos val="nextTo"/>
        <c:txPr>
          <a:bodyPr/>
          <a:lstStyle/>
          <a:p>
            <a:pPr>
              <a:defRPr sz="1200"/>
            </a:pPr>
            <a:endParaRPr lang="en-US"/>
          </a:p>
        </c:txPr>
        <c:crossAx val="92026752"/>
        <c:crosses val="autoZero"/>
        <c:auto val="1"/>
        <c:lblAlgn val="ctr"/>
        <c:lblOffset val="100"/>
        <c:noMultiLvlLbl val="0"/>
      </c:catAx>
      <c:valAx>
        <c:axId val="92026752"/>
        <c:scaling>
          <c:orientation val="minMax"/>
        </c:scaling>
        <c:delete val="0"/>
        <c:axPos val="b"/>
        <c:majorGridlines/>
        <c:title>
          <c:tx>
            <c:rich>
              <a:bodyPr/>
              <a:lstStyle/>
              <a:p>
                <a:pPr>
                  <a:defRPr/>
                </a:pPr>
                <a:r>
                  <a:rPr lang="en-US" sz="1800" b="1" i="0" baseline="0"/>
                  <a:t>lbs CO2e per mile</a:t>
                </a:r>
                <a:endParaRPr lang="en-US"/>
              </a:p>
            </c:rich>
          </c:tx>
          <c:layout/>
          <c:overlay val="0"/>
        </c:title>
        <c:numFmt formatCode="0.000" sourceLinked="1"/>
        <c:majorTickMark val="out"/>
        <c:minorTickMark val="none"/>
        <c:tickLblPos val="nextTo"/>
        <c:txPr>
          <a:bodyPr/>
          <a:lstStyle/>
          <a:p>
            <a:pPr>
              <a:defRPr sz="1400"/>
            </a:pPr>
            <a:endParaRPr lang="en-US"/>
          </a:p>
        </c:txPr>
        <c:crossAx val="9202521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vl1pPr>
          </a:lstStyle>
          <a:p>
            <a:fld id="{B2EA9641-1DBE-4C14-BBBB-6428424A0CF8}" type="slidenum">
              <a:rPr lang="en-US"/>
              <a:pPr/>
              <a:t>‹#›</a:t>
            </a:fld>
            <a:endParaRPr lang="en-US"/>
          </a:p>
        </p:txBody>
      </p:sp>
    </p:spTree>
    <p:extLst>
      <p:ext uri="{BB962C8B-B14F-4D97-AF65-F5344CB8AC3E}">
        <p14:creationId xmlns:p14="http://schemas.microsoft.com/office/powerpoint/2010/main" val="10573509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Table ES-8: U.S Greenhouse Gas Emissions by Economic Sector with Electricity-Related Emissions Distributed (</a:t>
            </a:r>
            <a:r>
              <a:rPr lang="en-US" sz="1200" kern="1200" baseline="0" dirty="0" err="1" smtClean="0">
                <a:solidFill>
                  <a:schemeClr val="tx1"/>
                </a:solidFill>
                <a:latin typeface="Arial" charset="0"/>
                <a:ea typeface="+mn-ea"/>
                <a:cs typeface="+mn-cs"/>
              </a:rPr>
              <a:t>Tg</a:t>
            </a:r>
            <a:r>
              <a:rPr lang="en-US" sz="1200" kern="1200" baseline="0" dirty="0" smtClean="0">
                <a:solidFill>
                  <a:schemeClr val="tx1"/>
                </a:solidFill>
                <a:latin typeface="Arial" charset="0"/>
                <a:ea typeface="+mn-ea"/>
                <a:cs typeface="+mn-cs"/>
              </a:rPr>
              <a:t> CO2 Eq.)  - 2008 data shown</a:t>
            </a:r>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7BFAF2D-D547-49DA-9048-6DB1A8E510D6}" type="slidenum">
              <a:rPr lang="en-US" smtClean="0"/>
              <a:pPr/>
              <a:t>17</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z="1400" smtClean="0"/>
              <a:t>MassRIDES is all about options. Whether your employees choose to workout on their way to work via bicycle or walking, share their trip in a carpool or vanpool, telework, or use public transportation, MassRIDES has all of the information they need. </a:t>
            </a:r>
          </a:p>
          <a:p>
            <a:pPr eaLnBrk="1" hangingPunct="1"/>
            <a:endParaRPr lang="en-US" sz="1400" smtClean="0"/>
          </a:p>
          <a:p>
            <a:pPr eaLnBrk="1" hangingPunct="1"/>
            <a:r>
              <a:rPr lang="en-US" sz="1400" smtClean="0"/>
              <a:t>MassRIDES is a free service of the Massachusetts Department of Transportation and is funded by the Federal Highway Administration.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EE03242A-9242-4550-9C8C-22CB318C57DF}" type="slidenum">
              <a:rPr lang="en-US" smtClean="0"/>
              <a:pPr/>
              <a:t>18</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z="1400" smtClean="0"/>
              <a:t>Smart companies know that offering commuter benefits not only makes the air we breathe cleaner and local roads less congested. These programs put them one step ahead of the competition, making their worksites more sustainable, helping them recruit and retain the best talent, and improving the health and well-being of their teams.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F00CAD7-3D1B-4A1F-B66F-010199F888D7}" type="slidenum">
              <a:rPr lang="en-US" smtClean="0"/>
              <a:pPr/>
              <a:t>19</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z="1400" smtClean="0"/>
              <a:t>It all begins with partnership.</a:t>
            </a:r>
          </a:p>
          <a:p>
            <a:pPr eaLnBrk="1" hangingPunct="1"/>
            <a:endParaRPr lang="en-US" sz="1400" smtClean="0"/>
          </a:p>
          <a:p>
            <a:pPr eaLnBrk="1" hangingPunct="1"/>
            <a:r>
              <a:rPr lang="en-US" sz="1400" smtClean="0"/>
              <a:t>Over 400 of the Commonwealth’s leading businesses and organizations are already MassRIDES partners. </a:t>
            </a:r>
          </a:p>
          <a:p>
            <a:pPr eaLnBrk="1" hangingPunct="1"/>
            <a:r>
              <a:rPr lang="en-US" sz="1400" smtClean="0"/>
              <a:t>When you become a partner, we assign a MassRIDES coordinator to your program who has relevant regional experience for your worksite’s geographic area. </a:t>
            </a:r>
          </a:p>
          <a:p>
            <a:pPr eaLnBrk="1" hangingPunct="1"/>
            <a:r>
              <a:rPr lang="en-US" sz="1400" smtClean="0"/>
              <a:t>We will first conduct an analysis of your employee’s origins to identify the most relevant travel options for your location. Then, your worksite coordinator will work with you to create a customized plan to improve mobility and access to the worksite and set goals for the program. Finally, MassRIDES will help you implement this plan through worksite promotional campaigns aimed at reducing drive alone travel.</a:t>
            </a:r>
          </a:p>
          <a:p>
            <a:pPr eaLnBrk="1" hangingPunct="1"/>
            <a:endParaRPr lang="en-US" sz="1400" smtClean="0"/>
          </a:p>
          <a:p>
            <a:pPr eaLnBrk="1" hangingPunct="1"/>
            <a:r>
              <a:rPr lang="en-US" sz="1400" smtClean="0"/>
              <a:t>Partnership is free. All we ask is that you identify an internal champion to help us execute the plan and communicate to employees.</a:t>
            </a:r>
          </a:p>
          <a:p>
            <a:pPr eaLnBrk="1" hangingPunct="1"/>
            <a:endParaRPr lang="en-US" sz="1400"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266334B2-4840-4B21-8890-4F8DABCF0197}" type="slidenum">
              <a:rPr lang="en-US" smtClean="0"/>
              <a:pPr/>
              <a:t>21</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buClr>
                <a:schemeClr val="accent2"/>
              </a:buClr>
            </a:pPr>
            <a:r>
              <a:rPr lang="en-US" sz="1400" smtClean="0"/>
              <a:t>Stranded is not where your employees want to be in an emergency.  One of the biggest obstacles to trying a new commute is not having access to a vehicle should a personal or family emergency pop up during the day. MassRIDES has you covered. As a MassRIDES partner, you have access to the Emergency Ride Home program. MassRIDES will reimburse eligible employees for a taxi or rental car home up to four times per year in the event of an emergency. ERH is free to our employer partners.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A20E8247-BEBB-47F1-8D72-28F5C31C1068}" type="slidenum">
              <a:rPr lang="en-US" smtClean="0"/>
              <a:pPr/>
              <a:t>22</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z="1400" smtClean="0"/>
              <a:t>Smart companies know that offering commuter benefits not only makes the air we breathe cleaner and local roads less congested. These programs put them one step ahead of the competition, making their worksites more sustainable, helping them recruit and retain the best talent, and improving the health and well-being of their teams. </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59A8F1B-1A82-4A91-8B6D-6DD492D4B84C}" type="slidenum">
              <a:rPr lang="en-US" smtClean="0"/>
              <a:pPr/>
              <a:t>23</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NuRide is a free benefit that you can offer to your employees.</a:t>
            </a:r>
          </a:p>
          <a:p>
            <a:pPr eaLnBrk="1" hangingPunct="1"/>
            <a:r>
              <a:rPr lang="en-US" smtClean="0"/>
              <a:t>Employees who choose to take a “greener trip” -- walking, biking, carpooling, vanpooling, public transportation, or even telecommuting-- earn points for confirming their trips at www.nuride.com. Participants can redeem those points for rewards, such as restaurant coupons or discounts at local and national retailers.</a:t>
            </a:r>
          </a:p>
          <a:p>
            <a:pPr eaLnBrk="1" hangingPunct="1"/>
            <a:endParaRPr lang="en-US" smtClean="0"/>
          </a:p>
          <a:p>
            <a:pPr eaLnBrk="1" hangingPunct="1"/>
            <a:r>
              <a:rPr lang="en-US" smtClean="0"/>
              <a:t>Employees who are currently driving solo can use NuRide to connect with other travelers going their same way.</a:t>
            </a:r>
          </a:p>
          <a:p>
            <a:pPr eaLnBrk="1" hangingPunct="1"/>
            <a:endParaRPr lang="en-US" smtClean="0"/>
          </a:p>
          <a:p>
            <a:pPr eaLnBrk="1" hangingPunct="1"/>
            <a:r>
              <a:rPr lang="en-US" smtClean="0"/>
              <a:t>Also, through MassRIDES, NuRide allows you to measure actual results for your organization, including number of participants, trips taken, emissions prevented, gas conserved, money saved, rewards earned, and even the average number of empty parking spots.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B916ECEB-D8EA-45FD-9326-C4518C037E76}" type="slidenum">
              <a:rPr lang="en-US" smtClean="0"/>
              <a:pPr/>
              <a:t>24</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smtClean="0"/>
              <a:t>I am happy to take any questions at this time.  Also, all those tweeters out there, please follow us on twitter at twitter.com/massrides.</a:t>
            </a:r>
          </a:p>
          <a:p>
            <a:pPr eaLnBrk="1" hangingPunct="1"/>
            <a:endParaRPr lang="en-US"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9863" y="8845550"/>
            <a:ext cx="3044825" cy="465138"/>
          </a:xfrm>
          <a:prstGeom prst="rect">
            <a:avLst/>
          </a:prstGeom>
          <a:noFill/>
          <a:ln w="9525">
            <a:noFill/>
            <a:miter lim="800000"/>
            <a:headEnd/>
            <a:tailEnd/>
          </a:ln>
        </p:spPr>
        <p:txBody>
          <a:bodyPr lIns="91430" tIns="45715" rIns="91430" bIns="45715" anchor="b"/>
          <a:lstStyle/>
          <a:p>
            <a:pPr algn="r"/>
            <a:fld id="{D20CA7CC-31CA-498C-8495-4D46552890B6}" type="slidenum">
              <a:rPr lang="en-US" sz="1200"/>
              <a:pPr algn="r"/>
              <a:t>25</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smtClean="0"/>
              <a:t>I am happy to take any questions at this time.  Also, all those tweeters out there, please follow us on twitter at twitter.com/massrides.</a:t>
            </a:r>
          </a:p>
          <a:p>
            <a:pPr eaLnBrk="1" hangingPunct="1"/>
            <a:endParaRPr lang="en-U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5/14-5/20</a:t>
            </a:r>
            <a:r>
              <a:rPr lang="en-US" baseline="0" dirty="0" smtClean="0"/>
              <a:t> is senior week (finals end on Friday the 12</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Reference: Inventory of U.S. Greenhouse Gas Emissions and Sinks: 1990-2009, USEPA #430-R-11-005</a:t>
            </a:r>
          </a:p>
          <a:p>
            <a:r>
              <a:rPr lang="en-US" dirty="0" smtClean="0"/>
              <a:t>http://www.epa.gov/climatechange/emissions/usgginventory.html </a:t>
            </a:r>
          </a:p>
          <a:p>
            <a:r>
              <a:rPr lang="en-US" dirty="0" smtClean="0"/>
              <a:t>Note: does not include US territories</a:t>
            </a:r>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3</a:t>
            </a:fld>
            <a:endParaRPr lang="en-US"/>
          </a:p>
        </p:txBody>
      </p:sp>
    </p:spTree>
    <p:extLst>
      <p:ext uri="{BB962C8B-B14F-4D97-AF65-F5344CB8AC3E}">
        <p14:creationId xmlns:p14="http://schemas.microsoft.com/office/powerpoint/2010/main" val="130987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http://www.epa.gov/climateleaders/documents/resources/commute_travel_product.pdf</a:t>
            </a:r>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&amp; faculty 200 responses</a:t>
            </a:r>
            <a:r>
              <a:rPr lang="en-US" baseline="0" dirty="0" smtClean="0"/>
              <a:t> – 80% were staff</a:t>
            </a:r>
          </a:p>
          <a:p>
            <a:r>
              <a:rPr lang="en-US" baseline="0" dirty="0" smtClean="0"/>
              <a:t>Students – 318 responses – no freshmen, 0.6% sophomores, 1.6% other, 15.1% juniors, 13.2% seniors</a:t>
            </a:r>
          </a:p>
          <a:p>
            <a:r>
              <a:rPr lang="en-US" baseline="0" dirty="0" smtClean="0"/>
              <a:t>Weather at Logan:</a:t>
            </a:r>
          </a:p>
          <a:p>
            <a:r>
              <a:rPr lang="en-US" baseline="0" dirty="0" smtClean="0"/>
              <a:t>Monday low temp = 38, mean = 58, max – 67</a:t>
            </a:r>
          </a:p>
          <a:p>
            <a:r>
              <a:rPr lang="en-US" baseline="0" dirty="0" smtClean="0"/>
              <a:t>Tuesday 52/57/68</a:t>
            </a:r>
          </a:p>
          <a:p>
            <a:r>
              <a:rPr lang="en-US" dirty="0" smtClean="0"/>
              <a:t>Wed 48/55/66</a:t>
            </a:r>
          </a:p>
          <a:p>
            <a:r>
              <a:rPr lang="en-US" dirty="0" smtClean="0"/>
              <a:t>Thurs 39/45/49</a:t>
            </a:r>
          </a:p>
          <a:p>
            <a:r>
              <a:rPr lang="en-US" dirty="0" smtClean="0"/>
              <a:t>Fri 35/42/50</a:t>
            </a:r>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7</a:t>
            </a:fld>
            <a:endParaRPr lang="en-US"/>
          </a:p>
        </p:txBody>
      </p:sp>
    </p:spTree>
    <p:extLst>
      <p:ext uri="{BB962C8B-B14F-4D97-AF65-F5344CB8AC3E}">
        <p14:creationId xmlns:p14="http://schemas.microsoft.com/office/powerpoint/2010/main" val="353041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8</a:t>
            </a:fld>
            <a:endParaRPr lang="en-US"/>
          </a:p>
        </p:txBody>
      </p:sp>
    </p:spTree>
    <p:extLst>
      <p:ext uri="{BB962C8B-B14F-4D97-AF65-F5344CB8AC3E}">
        <p14:creationId xmlns:p14="http://schemas.microsoft.com/office/powerpoint/2010/main" val="342709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Covered bike parking in parking garage, showers available</a:t>
            </a:r>
            <a:r>
              <a:rPr lang="en-US" baseline="0" dirty="0" smtClean="0"/>
              <a:t> in Gym year round</a:t>
            </a:r>
          </a:p>
          <a:p>
            <a:r>
              <a:rPr lang="en-US" baseline="0" dirty="0" smtClean="0"/>
              <a:t>Zip car 21+ discounted application fee (50% off = $25) for current faculty/staff/students only</a:t>
            </a:r>
          </a:p>
          <a:p>
            <a:r>
              <a:rPr lang="en-US" sz="1200" kern="1200" baseline="0" dirty="0" smtClean="0">
                <a:solidFill>
                  <a:schemeClr val="tx1"/>
                </a:solidFill>
                <a:latin typeface="Arial" charset="0"/>
                <a:ea typeface="+mn-ea"/>
                <a:cs typeface="+mn-cs"/>
              </a:rPr>
              <a:t>Commuter Benefit Program operated by Crosby</a:t>
            </a:r>
          </a:p>
          <a:p>
            <a:endParaRPr lang="en-US" dirty="0"/>
          </a:p>
        </p:txBody>
      </p:sp>
      <p:sp>
        <p:nvSpPr>
          <p:cNvPr id="4" name="Slide Number Placeholder 3"/>
          <p:cNvSpPr>
            <a:spLocks noGrp="1"/>
          </p:cNvSpPr>
          <p:nvPr>
            <p:ph type="sldNum" sz="quarter" idx="10"/>
          </p:nvPr>
        </p:nvSpPr>
        <p:spPr/>
        <p:txBody>
          <a:bodyPr/>
          <a:lstStyle/>
          <a:p>
            <a:fld id="{B2EA9641-1DBE-4C14-BBBB-6428424A0CF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latin typeface="Arial" charset="0"/>
                <a:ea typeface="+mn-ea"/>
                <a:cs typeface="+mn-cs"/>
              </a:rPr>
              <a:t>A poorly tuned engine can use up to 50% more fuel and produces up to 50% more emissions than one that is running properly.</a:t>
            </a:r>
            <a:endParaRPr lang="en-US"/>
          </a:p>
        </p:txBody>
      </p:sp>
      <p:sp>
        <p:nvSpPr>
          <p:cNvPr id="4" name="Slide Number Placeholder 3"/>
          <p:cNvSpPr>
            <a:spLocks noGrp="1"/>
          </p:cNvSpPr>
          <p:nvPr>
            <p:ph type="sldNum" sz="quarter" idx="10"/>
          </p:nvPr>
        </p:nvSpPr>
        <p:spPr/>
        <p:txBody>
          <a:bodyPr/>
          <a:lstStyle/>
          <a:p>
            <a:fld id="{B2EA9641-1DBE-4C14-BBBB-6428424A0CF8}" type="slidenum">
              <a:rPr lang="en-US" smtClean="0"/>
              <a:pPr/>
              <a:t>12</a:t>
            </a:fld>
            <a:endParaRPr lang="en-US"/>
          </a:p>
        </p:txBody>
      </p:sp>
    </p:spTree>
    <p:extLst>
      <p:ext uri="{BB962C8B-B14F-4D97-AF65-F5344CB8AC3E}">
        <p14:creationId xmlns:p14="http://schemas.microsoft.com/office/powerpoint/2010/main" val="168850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7691EAE-5E9E-42D1-BC4C-1F533961004A}" type="slidenum">
              <a:rPr lang="en-US" smtClean="0"/>
              <a:pPr/>
              <a:t>15</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z="1600"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E8485A23-73BA-442A-B2F7-3E3A74263E75}" type="slidenum">
              <a:rPr lang="en-US" smtClean="0"/>
              <a:pPr/>
              <a:t>16</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z="1400" smtClean="0"/>
              <a:t>MassRIDES is about congestion and the air we breathe.</a:t>
            </a:r>
          </a:p>
          <a:p>
            <a:pPr eaLnBrk="1" hangingPunct="1"/>
            <a:endParaRPr lang="en-US" sz="1400" smtClean="0"/>
          </a:p>
          <a:p>
            <a:pPr eaLnBrk="1" hangingPunct="1"/>
            <a:r>
              <a:rPr lang="en-US" sz="1400" smtClean="0"/>
              <a:t>Our goal is to reduce congestion and improve air quality. Ultimately, having less traffic on the streets and cleaner air, less smog, and reduced greenhouse gas emissions.</a:t>
            </a:r>
          </a:p>
          <a:p>
            <a:pPr eaLnBrk="1" hangingPunct="1"/>
            <a:endParaRPr lang="en-US" sz="1400" smtClean="0"/>
          </a:p>
          <a:p>
            <a:pPr eaLnBrk="1" hangingPunct="1"/>
            <a:r>
              <a:rPr lang="en-US" sz="1400" smtClean="0"/>
              <a:t>So what we really want? This (point to right of photo) to look more like this (left of photo).</a:t>
            </a:r>
          </a:p>
          <a:p>
            <a:pPr eaLnBrk="1" hangingPunct="1">
              <a:buClr>
                <a:schemeClr val="accent2"/>
              </a:buClr>
              <a:buFont typeface="Wingdings" pitchFamily="2" charset="2"/>
              <a:buNone/>
            </a:pPr>
            <a:endParaRPr lang="en-US" sz="1400" b="1" smtClean="0">
              <a:latin typeface="Arial Unicode MS" pitchFamily="34" charset="-128"/>
            </a:endParaRPr>
          </a:p>
          <a:p>
            <a:pPr eaLnBrk="1" hangingPunct="1">
              <a:buClr>
                <a:schemeClr val="accent2"/>
              </a:buClr>
              <a:buFont typeface="Wingdings" pitchFamily="2" charset="2"/>
              <a:buNone/>
            </a:pPr>
            <a:r>
              <a:rPr lang="en-US" sz="1400" smtClean="0">
                <a:latin typeface="Arial Unicode MS" pitchFamily="34" charset="-128"/>
              </a:rPr>
              <a:t>Currently, of the 3 million people who commute in MA each day, </a:t>
            </a:r>
            <a:r>
              <a:rPr lang="en-US" sz="1400" b="1" smtClean="0">
                <a:latin typeface="Arial Unicode MS" pitchFamily="34" charset="-128"/>
              </a:rPr>
              <a:t>74% drive alone and over 50%</a:t>
            </a:r>
            <a:r>
              <a:rPr lang="en-US" sz="1400" smtClean="0">
                <a:latin typeface="Arial Unicode MS" pitchFamily="34" charset="-128"/>
              </a:rPr>
              <a:t> of New England’s ozone-forming pollutants come from </a:t>
            </a:r>
            <a:r>
              <a:rPr lang="en-US" sz="1400" b="1" smtClean="0">
                <a:latin typeface="Arial Unicode MS" pitchFamily="34" charset="-128"/>
              </a:rPr>
              <a:t>vehicle emissions.</a:t>
            </a:r>
          </a:p>
          <a:p>
            <a:pPr eaLnBrk="1" hangingPunct="1">
              <a:buClr>
                <a:schemeClr val="accent2"/>
              </a:buClr>
              <a:buFont typeface="Wingdings" pitchFamily="2" charset="2"/>
              <a:buNone/>
            </a:pPr>
            <a:endParaRPr lang="en-US" sz="1400" b="1" smtClean="0">
              <a:latin typeface="Arial Unicode MS" pitchFamily="34" charset="-128"/>
            </a:endParaRPr>
          </a:p>
          <a:p>
            <a:pPr eaLnBrk="1" hangingPunct="1">
              <a:buClr>
                <a:schemeClr val="accent2"/>
              </a:buClr>
              <a:buFont typeface="Wingdings" pitchFamily="2" charset="2"/>
              <a:buNone/>
            </a:pPr>
            <a:r>
              <a:rPr lang="en-US" sz="1400" smtClean="0">
                <a:latin typeface="Arial Unicode MS" pitchFamily="34" charset="-128"/>
              </a:rPr>
              <a:t>We have a lot of work to do, and we need your help.</a:t>
            </a:r>
          </a:p>
          <a:p>
            <a:pPr eaLnBrk="1" hangingPunct="1"/>
            <a:endParaRPr lang="en-US" sz="1400" smtClean="0"/>
          </a:p>
          <a:p>
            <a:pPr eaLnBrk="1" hangingPunct="1"/>
            <a:endParaRPr lang="en-US"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4/10/2012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4/10/2012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4/10/2012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4/10/2012</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4/10/2012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4/10/2012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4/10/2012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4/10/2012</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bta.co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uit.tufts.edu/?pid=75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7.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www.nuride.com/nuride/public/sneak_peek.jsp?rgm=true&amp;srch=210%20packard%20ave,%20medford,%20ma" TargetMode="External"/><Relationship Id="rId5" Type="http://schemas.openxmlformats.org/officeDocument/2006/relationships/image" Target="../media/image12.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hyperlink" Target="http://www.umb.edu/"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jpeg"/><Relationship Id="rId7" Type="http://schemas.openxmlformats.org/officeDocument/2006/relationships/hyperlink" Target="http://www.umb.edu/"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twitter.com/MassRIDES" TargetMode="External"/><Relationship Id="rId5" Type="http://schemas.openxmlformats.org/officeDocument/2006/relationships/hyperlink" Target="http://www.commute.com/"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mailto:ari.ofsevit@state.ma.u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Eco-Ambassador Session 8 </a:t>
            </a:r>
          </a:p>
          <a:p>
            <a:r>
              <a:rPr lang="en-US" smtClean="0"/>
              <a:t>4/10/12</a:t>
            </a:r>
            <a:endParaRPr lang="en-US" dirty="0"/>
          </a:p>
        </p:txBody>
      </p:sp>
      <p:sp>
        <p:nvSpPr>
          <p:cNvPr id="2" name="Title 1"/>
          <p:cNvSpPr>
            <a:spLocks noGrp="1"/>
          </p:cNvSpPr>
          <p:nvPr>
            <p:ph type="ctrTitle"/>
          </p:nvPr>
        </p:nvSpPr>
        <p:spPr/>
        <p:txBody>
          <a:bodyPr/>
          <a:lstStyle/>
          <a:p>
            <a:r>
              <a:rPr lang="en-US" dirty="0" smtClean="0"/>
              <a:t>Transportation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Transit Access</a:t>
            </a:r>
            <a:endParaRPr lang="en-US" dirty="0"/>
          </a:p>
        </p:txBody>
      </p:sp>
      <p:sp>
        <p:nvSpPr>
          <p:cNvPr id="3" name="Content Placeholder 2"/>
          <p:cNvSpPr>
            <a:spLocks noGrp="1"/>
          </p:cNvSpPr>
          <p:nvPr>
            <p:ph sz="quarter" idx="1"/>
          </p:nvPr>
        </p:nvSpPr>
        <p:spPr/>
        <p:txBody>
          <a:bodyPr/>
          <a:lstStyle/>
          <a:p>
            <a:pPr>
              <a:buNone/>
            </a:pPr>
            <a:r>
              <a:rPr lang="en-US" sz="2400" dirty="0" smtClean="0"/>
              <a:t>BUSES:</a:t>
            </a:r>
          </a:p>
          <a:p>
            <a:r>
              <a:rPr lang="en-US" sz="2400" dirty="0" smtClean="0"/>
              <a:t>80 Lechmere/Hillside</a:t>
            </a:r>
          </a:p>
          <a:p>
            <a:r>
              <a:rPr lang="en-US" sz="2400" dirty="0" smtClean="0"/>
              <a:t>94 West Medford</a:t>
            </a:r>
          </a:p>
          <a:p>
            <a:r>
              <a:rPr lang="en-US" sz="2400" dirty="0" smtClean="0"/>
              <a:t>96 Harvard Square</a:t>
            </a:r>
          </a:p>
          <a:p>
            <a:pPr>
              <a:buNone/>
            </a:pPr>
            <a:endParaRPr lang="en-US" sz="2400" dirty="0" smtClean="0"/>
          </a:p>
          <a:p>
            <a:pPr>
              <a:buNone/>
            </a:pPr>
            <a:r>
              <a:rPr lang="en-US" sz="2400" dirty="0" smtClean="0"/>
              <a:t>TRAIN:</a:t>
            </a:r>
          </a:p>
          <a:p>
            <a:r>
              <a:rPr lang="en-US" sz="2400" dirty="0" smtClean="0"/>
              <a:t>Red Line – Davis Square</a:t>
            </a:r>
          </a:p>
          <a:p>
            <a:endParaRPr lang="en-US" sz="2400" dirty="0" smtClean="0"/>
          </a:p>
          <a:p>
            <a:pPr>
              <a:buNone/>
            </a:pPr>
            <a:r>
              <a:rPr lang="en-US" sz="2400" dirty="0" smtClean="0">
                <a:hlinkClick r:id="rId2"/>
              </a:rPr>
              <a:t>MBTA Trip Planner</a:t>
            </a:r>
            <a:endParaRPr lang="en-US" sz="2400" dirty="0" smtClean="0"/>
          </a:p>
        </p:txBody>
      </p:sp>
      <p:pic>
        <p:nvPicPr>
          <p:cNvPr id="2050" name="Picture 2"/>
          <p:cNvPicPr>
            <a:picLocks noChangeAspect="1" noChangeArrowheads="1"/>
          </p:cNvPicPr>
          <p:nvPr/>
        </p:nvPicPr>
        <p:blipFill>
          <a:blip r:embed="rId3" cstate="print"/>
          <a:srcRect/>
          <a:stretch>
            <a:fillRect/>
          </a:stretch>
        </p:blipFill>
        <p:spPr bwMode="auto">
          <a:xfrm>
            <a:off x="4237948" y="1519921"/>
            <a:ext cx="4753652" cy="4880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BTA.com &gt; Online Trip Planning Tools - Mozilla Firefox"/>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6178"/>
            <a:ext cx="8839200" cy="6780380"/>
          </a:xfrm>
        </p:spPr>
      </p:pic>
    </p:spTree>
    <p:extLst>
      <p:ext uri="{BB962C8B-B14F-4D97-AF65-F5344CB8AC3E}">
        <p14:creationId xmlns:p14="http://schemas.microsoft.com/office/powerpoint/2010/main" val="39325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on fuel-efficient driving</a:t>
            </a:r>
            <a:endParaRPr lang="en-US" dirty="0"/>
          </a:p>
        </p:txBody>
      </p:sp>
      <p:sp>
        <p:nvSpPr>
          <p:cNvPr id="3" name="Content Placeholder 2"/>
          <p:cNvSpPr>
            <a:spLocks noGrp="1"/>
          </p:cNvSpPr>
          <p:nvPr>
            <p:ph sz="quarter" idx="1"/>
          </p:nvPr>
        </p:nvSpPr>
        <p:spPr>
          <a:xfrm>
            <a:off x="301752" y="1295400"/>
            <a:ext cx="8503920" cy="4873752"/>
          </a:xfrm>
        </p:spPr>
        <p:txBody>
          <a:bodyPr>
            <a:noAutofit/>
          </a:bodyPr>
          <a:lstStyle/>
          <a:p>
            <a:r>
              <a:rPr lang="en-US" sz="2600" dirty="0" smtClean="0"/>
              <a:t>Avoid aggressive driving</a:t>
            </a:r>
          </a:p>
          <a:p>
            <a:r>
              <a:rPr lang="en-US" sz="2600" dirty="0" smtClean="0"/>
              <a:t>Drive steadily</a:t>
            </a:r>
          </a:p>
          <a:p>
            <a:r>
              <a:rPr lang="en-US" sz="2600" dirty="0" smtClean="0"/>
              <a:t>Avoid idling</a:t>
            </a:r>
          </a:p>
          <a:p>
            <a:r>
              <a:rPr lang="en-US" sz="2600" dirty="0" smtClean="0"/>
              <a:t>Maintain properly inflated tires</a:t>
            </a:r>
          </a:p>
          <a:p>
            <a:r>
              <a:rPr lang="en-US" sz="2600" dirty="0" smtClean="0"/>
              <a:t>Select the right gear</a:t>
            </a:r>
          </a:p>
          <a:p>
            <a:r>
              <a:rPr lang="en-US" sz="2600" dirty="0" smtClean="0"/>
              <a:t>Use A/C sparingly on older cars, don’t worry on newer cars</a:t>
            </a:r>
          </a:p>
          <a:p>
            <a:r>
              <a:rPr lang="en-US" sz="2600" dirty="0" smtClean="0"/>
              <a:t>Service your vehicle regularly</a:t>
            </a:r>
          </a:p>
          <a:p>
            <a:r>
              <a:rPr lang="en-US" sz="2600" dirty="0" smtClean="0"/>
              <a:t>Tighten your gas cap</a:t>
            </a:r>
          </a:p>
          <a:p>
            <a:r>
              <a:rPr lang="en-US" sz="2600" dirty="0" smtClean="0"/>
              <a:t>Park in the shade in the summer (sun in the winter)</a:t>
            </a:r>
          </a:p>
          <a:p>
            <a:r>
              <a:rPr lang="en-US" sz="2600" dirty="0" smtClean="0"/>
              <a:t>Avoid short trips</a:t>
            </a:r>
            <a:endParaRPr lang="en-US" sz="2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447800"/>
            <a:ext cx="3457575" cy="218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32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Conferencing Locations</a:t>
            </a:r>
            <a:endParaRPr lang="en-US" dirty="0"/>
          </a:p>
        </p:txBody>
      </p:sp>
      <p:sp>
        <p:nvSpPr>
          <p:cNvPr id="3" name="Content Placeholder 2"/>
          <p:cNvSpPr>
            <a:spLocks noGrp="1"/>
          </p:cNvSpPr>
          <p:nvPr>
            <p:ph sz="half" idx="1"/>
          </p:nvPr>
        </p:nvSpPr>
        <p:spPr/>
        <p:txBody>
          <a:bodyPr>
            <a:noAutofit/>
          </a:bodyPr>
          <a:lstStyle/>
          <a:p>
            <a:pPr marL="0" indent="0">
              <a:buNone/>
            </a:pPr>
            <a:r>
              <a:rPr lang="en-US" sz="1400" b="1" dirty="0"/>
              <a:t>Medford Campus</a:t>
            </a:r>
            <a:endParaRPr lang="en-US" sz="1400" dirty="0"/>
          </a:p>
          <a:p>
            <a:r>
              <a:rPr lang="en-US" sz="1400" dirty="0"/>
              <a:t>Cabot 7</a:t>
            </a:r>
          </a:p>
          <a:p>
            <a:r>
              <a:rPr lang="en-US" sz="1400" dirty="0" err="1"/>
              <a:t>Isobe</a:t>
            </a:r>
            <a:r>
              <a:rPr lang="en-US" sz="1400" dirty="0"/>
              <a:t> Room (</a:t>
            </a:r>
            <a:r>
              <a:rPr lang="en-US" sz="1400" i="1" dirty="0"/>
              <a:t>capacity - 15</a:t>
            </a:r>
            <a:r>
              <a:rPr lang="en-US" sz="1400" dirty="0"/>
              <a:t>)</a:t>
            </a:r>
          </a:p>
          <a:p>
            <a:r>
              <a:rPr lang="en-US" sz="1400" dirty="0"/>
              <a:t>Tab 200C (</a:t>
            </a:r>
            <a:r>
              <a:rPr lang="en-US" sz="1400" i="1" dirty="0"/>
              <a:t>capacity - 20</a:t>
            </a:r>
            <a:r>
              <a:rPr lang="en-US" sz="1400" dirty="0"/>
              <a:t>)</a:t>
            </a:r>
          </a:p>
          <a:p>
            <a:r>
              <a:rPr lang="en-US" sz="1400" dirty="0" err="1"/>
              <a:t>Ballou</a:t>
            </a:r>
            <a:r>
              <a:rPr lang="en-US" sz="1400" dirty="0"/>
              <a:t> Hall - Telecomm (</a:t>
            </a:r>
            <a:r>
              <a:rPr lang="en-US" sz="1400" i="1" dirty="0"/>
              <a:t>capacity - 8</a:t>
            </a:r>
            <a:r>
              <a:rPr lang="en-US" sz="1400" dirty="0"/>
              <a:t>)</a:t>
            </a:r>
          </a:p>
          <a:p>
            <a:r>
              <a:rPr lang="en-US" sz="1400" dirty="0"/>
              <a:t>UIT Support Center (mobile </a:t>
            </a:r>
            <a:r>
              <a:rPr lang="en-US" sz="1400" dirty="0" smtClean="0"/>
              <a:t>units)</a:t>
            </a:r>
            <a:endParaRPr lang="en-US" sz="1400" dirty="0"/>
          </a:p>
          <a:p>
            <a:pPr marL="0" indent="0">
              <a:buNone/>
            </a:pPr>
            <a:endParaRPr lang="en-US" sz="1400" b="1" dirty="0" smtClean="0"/>
          </a:p>
          <a:p>
            <a:pPr marL="0" indent="0">
              <a:buNone/>
            </a:pPr>
            <a:r>
              <a:rPr lang="en-US" sz="1400" b="1" dirty="0" smtClean="0"/>
              <a:t>Grafton Campus</a:t>
            </a:r>
          </a:p>
          <a:p>
            <a:r>
              <a:rPr lang="en-US" sz="1400" dirty="0" smtClean="0"/>
              <a:t>Administration Building - Dean's Conference Room</a:t>
            </a:r>
          </a:p>
          <a:p>
            <a:r>
              <a:rPr lang="en-US" sz="1400" dirty="0" smtClean="0"/>
              <a:t>Agnes </a:t>
            </a:r>
            <a:r>
              <a:rPr lang="en-US" sz="1400" dirty="0" err="1" smtClean="0"/>
              <a:t>Varis</a:t>
            </a:r>
            <a:r>
              <a:rPr lang="en-US" sz="1400" dirty="0" smtClean="0"/>
              <a:t> Campus Center – Auditorium</a:t>
            </a:r>
          </a:p>
          <a:p>
            <a:pPr marL="0" indent="0">
              <a:buNone/>
            </a:pPr>
            <a:endParaRPr lang="en-US" sz="800" dirty="0" smtClean="0"/>
          </a:p>
          <a:p>
            <a:pPr marL="0" indent="0">
              <a:buNone/>
            </a:pPr>
            <a:r>
              <a:rPr lang="en-US" sz="1400" b="1" dirty="0" smtClean="0"/>
              <a:t>Boston </a:t>
            </a:r>
            <a:r>
              <a:rPr lang="en-US" sz="1400" b="1" dirty="0"/>
              <a:t>Campus</a:t>
            </a:r>
            <a:endParaRPr lang="en-US" sz="1400" dirty="0"/>
          </a:p>
          <a:p>
            <a:r>
              <a:rPr lang="en-US" sz="1400" dirty="0" err="1"/>
              <a:t>Sackler</a:t>
            </a:r>
            <a:r>
              <a:rPr lang="en-US" sz="1400" dirty="0"/>
              <a:t> 114</a:t>
            </a:r>
          </a:p>
          <a:p>
            <a:r>
              <a:rPr lang="en-US" sz="1400" dirty="0" err="1"/>
              <a:t>Sackler</a:t>
            </a:r>
            <a:r>
              <a:rPr lang="en-US" sz="1400" dirty="0"/>
              <a:t> 802</a:t>
            </a:r>
          </a:p>
          <a:p>
            <a:r>
              <a:rPr lang="en-US" sz="1400" dirty="0" err="1"/>
              <a:t>Jaharis</a:t>
            </a:r>
            <a:r>
              <a:rPr lang="en-US" sz="1400" dirty="0"/>
              <a:t> 118</a:t>
            </a:r>
          </a:p>
          <a:p>
            <a:r>
              <a:rPr lang="en-US" sz="1400" dirty="0" err="1"/>
              <a:t>Jaharis</a:t>
            </a:r>
            <a:r>
              <a:rPr lang="en-US" sz="1400" dirty="0"/>
              <a:t> 130  (</a:t>
            </a:r>
            <a:r>
              <a:rPr lang="en-US" sz="1400" i="1" dirty="0" err="1"/>
              <a:t>Behrakis</a:t>
            </a:r>
            <a:r>
              <a:rPr lang="en-US" sz="1400" i="1" dirty="0"/>
              <a:t> Auditorium</a:t>
            </a:r>
            <a:r>
              <a:rPr lang="en-US" sz="1400" dirty="0"/>
              <a:t>)</a:t>
            </a:r>
          </a:p>
          <a:p>
            <a:r>
              <a:rPr lang="en-US" sz="1400" dirty="0" err="1"/>
              <a:t>Jaharis</a:t>
            </a:r>
            <a:r>
              <a:rPr lang="en-US" sz="1400" dirty="0"/>
              <a:t> 272</a:t>
            </a:r>
          </a:p>
          <a:p>
            <a:r>
              <a:rPr lang="en-US" sz="1400" dirty="0"/>
              <a:t>Dental 619  (</a:t>
            </a:r>
            <a:r>
              <a:rPr lang="en-US" sz="1400" i="1" dirty="0" err="1"/>
              <a:t>CranioFacial</a:t>
            </a:r>
            <a:r>
              <a:rPr lang="en-US" sz="1400" i="1" dirty="0"/>
              <a:t> Pain Center</a:t>
            </a:r>
            <a:r>
              <a:rPr lang="en-US" sz="1400" dirty="0"/>
              <a:t>)</a:t>
            </a:r>
          </a:p>
          <a:p>
            <a:r>
              <a:rPr lang="en-US" sz="1400" dirty="0"/>
              <a:t>Dental 1414 (Rachel’s </a:t>
            </a:r>
            <a:r>
              <a:rPr lang="en-US" sz="1400" dirty="0" smtClean="0"/>
              <a:t>Amphitheatre</a:t>
            </a:r>
            <a:r>
              <a:rPr lang="en-US" sz="1400" b="1" dirty="0" smtClean="0"/>
              <a:t/>
            </a:r>
            <a:br>
              <a:rPr lang="en-US" sz="1400" b="1" dirty="0" smtClean="0"/>
            </a:br>
            <a:endParaRPr lang="en-US" sz="1400" dirty="0"/>
          </a:p>
        </p:txBody>
      </p:sp>
      <p:sp>
        <p:nvSpPr>
          <p:cNvPr id="5" name="Content Placeholder 4"/>
          <p:cNvSpPr>
            <a:spLocks noGrp="1"/>
          </p:cNvSpPr>
          <p:nvPr>
            <p:ph sz="half" idx="2"/>
          </p:nvPr>
        </p:nvSpPr>
        <p:spPr>
          <a:xfrm>
            <a:off x="4759411" y="4800600"/>
            <a:ext cx="4038600" cy="1557528"/>
          </a:xfrm>
        </p:spPr>
        <p:txBody>
          <a:bodyPr>
            <a:normAutofit/>
          </a:bodyPr>
          <a:lstStyle/>
          <a:p>
            <a:pPr marL="0" indent="0">
              <a:buNone/>
            </a:pPr>
            <a:r>
              <a:rPr lang="en-US" sz="1800" dirty="0"/>
              <a:t>There are also 2 mobile videoconference units in Boston that can be deployed at additional locations in </a:t>
            </a:r>
            <a:r>
              <a:rPr lang="en-US" sz="1800" dirty="0" err="1"/>
              <a:t>Sackler</a:t>
            </a:r>
            <a:r>
              <a:rPr lang="en-US" sz="1800" dirty="0"/>
              <a:t> or Dental by the Educational Media Center.</a:t>
            </a:r>
          </a:p>
        </p:txBody>
      </p:sp>
      <p:sp>
        <p:nvSpPr>
          <p:cNvPr id="4" name="TextBox 3"/>
          <p:cNvSpPr txBox="1"/>
          <p:nvPr/>
        </p:nvSpPr>
        <p:spPr>
          <a:xfrm>
            <a:off x="4800600" y="1524000"/>
            <a:ext cx="3962400" cy="1200329"/>
          </a:xfrm>
          <a:prstGeom prst="rect">
            <a:avLst/>
          </a:prstGeom>
          <a:noFill/>
        </p:spPr>
        <p:txBody>
          <a:bodyPr wrap="square" rtlCol="0">
            <a:spAutoFit/>
          </a:bodyPr>
          <a:lstStyle/>
          <a:p>
            <a:r>
              <a:rPr lang="en-US" dirty="0" smtClean="0">
                <a:latin typeface="+mn-lt"/>
              </a:rPr>
              <a:t>Supported service hours are 9am to 5pm, Mon.-Fri. Additional hours are available by appointment 5 days in advance.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158" y="2802446"/>
            <a:ext cx="2895600" cy="183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Video Services at Tufts</a:t>
            </a:r>
            <a:endParaRPr lang="en-US" dirty="0"/>
          </a:p>
        </p:txBody>
      </p:sp>
      <p:sp>
        <p:nvSpPr>
          <p:cNvPr id="3" name="Content Placeholder 2"/>
          <p:cNvSpPr>
            <a:spLocks noGrp="1"/>
          </p:cNvSpPr>
          <p:nvPr>
            <p:ph sz="quarter" idx="1"/>
          </p:nvPr>
        </p:nvSpPr>
        <p:spPr/>
        <p:txBody>
          <a:bodyPr/>
          <a:lstStyle/>
          <a:p>
            <a:r>
              <a:rPr lang="en-US" dirty="0" err="1" smtClean="0"/>
              <a:t>Movi</a:t>
            </a:r>
            <a:r>
              <a:rPr lang="en-US" dirty="0" smtClean="0"/>
              <a:t> desktop video-conferencing</a:t>
            </a:r>
          </a:p>
          <a:p>
            <a:r>
              <a:rPr lang="en-US" dirty="0" smtClean="0"/>
              <a:t>Adobe Connect</a:t>
            </a:r>
          </a:p>
          <a:p>
            <a:r>
              <a:rPr lang="en-US" dirty="0" smtClean="0"/>
              <a:t>Skype</a:t>
            </a:r>
          </a:p>
          <a:p>
            <a:pPr>
              <a:buNone/>
            </a:pPr>
            <a:endParaRPr lang="en-US" dirty="0" smtClean="0"/>
          </a:p>
          <a:p>
            <a:r>
              <a:rPr lang="en-US" dirty="0" smtClean="0"/>
              <a:t>More info at </a:t>
            </a:r>
            <a:r>
              <a:rPr lang="en-US" dirty="0">
                <a:hlinkClick r:id="rId2"/>
              </a:rPr>
              <a:t>http://uit.tufts.edu/?</a:t>
            </a:r>
            <a:r>
              <a:rPr lang="en-US" dirty="0" smtClean="0">
                <a:hlinkClick r:id="rId2"/>
              </a:rPr>
              <a:t>pid=759</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6858000"/>
          </a:xfrm>
          <a:prstGeom prst="rect">
            <a:avLst/>
          </a:prstGeom>
          <a:solidFill>
            <a:srgbClr val="0076CF"/>
          </a:solidFill>
          <a:ln w="9525">
            <a:noFill/>
            <a:miter lim="800000"/>
            <a:headEnd/>
            <a:tailEnd/>
          </a:ln>
        </p:spPr>
        <p:txBody>
          <a:bodyPr wrap="none" anchor="ctr"/>
          <a:lstStyle/>
          <a:p>
            <a:endParaRPr lang="en-US"/>
          </a:p>
        </p:txBody>
      </p:sp>
      <p:pic>
        <p:nvPicPr>
          <p:cNvPr id="39938" name="Picture 9"/>
          <p:cNvPicPr>
            <a:picLocks noChangeAspect="1" noChangeArrowheads="1"/>
          </p:cNvPicPr>
          <p:nvPr/>
        </p:nvPicPr>
        <p:blipFill>
          <a:blip r:embed="rId3"/>
          <a:srcRect l="6512" r="13025" b="4257"/>
          <a:stretch>
            <a:fillRect/>
          </a:stretch>
        </p:blipFill>
        <p:spPr bwMode="auto">
          <a:xfrm>
            <a:off x="990600" y="1371600"/>
            <a:ext cx="7315200" cy="2663825"/>
          </a:xfrm>
          <a:prstGeom prst="rect">
            <a:avLst/>
          </a:prstGeom>
          <a:noFill/>
          <a:ln w="9525">
            <a:noFill/>
            <a:miter lim="800000"/>
            <a:headEnd/>
            <a:tailEnd/>
          </a:ln>
        </p:spPr>
      </p:pic>
    </p:spTree>
    <p:extLst>
      <p:ext uri="{BB962C8B-B14F-4D97-AF65-F5344CB8AC3E}">
        <p14:creationId xmlns:p14="http://schemas.microsoft.com/office/powerpoint/2010/main" val="2964422507"/>
      </p:ext>
    </p:extLst>
  </p:cSld>
  <p:clrMapOvr>
    <a:masterClrMapping/>
  </p:clrMapOvr>
  <p:transition advTm="161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owerpoint-slide-template2"/>
          <p:cNvPicPr>
            <a:picLocks noChangeAspect="1" noChangeArrowheads="1"/>
          </p:cNvPicPr>
          <p:nvPr/>
        </p:nvPicPr>
        <p:blipFill>
          <a:blip r:embed="rId3"/>
          <a:srcRect/>
          <a:stretch>
            <a:fillRect/>
          </a:stretch>
        </p:blipFill>
        <p:spPr bwMode="auto">
          <a:xfrm>
            <a:off x="-76200" y="0"/>
            <a:ext cx="9220200" cy="6915150"/>
          </a:xfrm>
          <a:prstGeom prst="rect">
            <a:avLst/>
          </a:prstGeom>
          <a:noFill/>
          <a:ln w="9525">
            <a:noFill/>
            <a:miter lim="800000"/>
            <a:headEnd/>
            <a:tailEnd/>
          </a:ln>
        </p:spPr>
      </p:pic>
      <p:pic>
        <p:nvPicPr>
          <p:cNvPr id="41986" name="Picture 10"/>
          <p:cNvPicPr>
            <a:picLocks noChangeAspect="1" noChangeArrowheads="1"/>
          </p:cNvPicPr>
          <p:nvPr/>
        </p:nvPicPr>
        <p:blipFill>
          <a:blip r:embed="rId4"/>
          <a:srcRect l="6512" r="13025" b="4257"/>
          <a:stretch>
            <a:fillRect/>
          </a:stretch>
        </p:blipFill>
        <p:spPr bwMode="auto">
          <a:xfrm>
            <a:off x="7010400" y="6129338"/>
            <a:ext cx="1905000" cy="693737"/>
          </a:xfrm>
          <a:prstGeom prst="rect">
            <a:avLst/>
          </a:prstGeom>
          <a:noFill/>
          <a:ln w="9525">
            <a:noFill/>
            <a:miter lim="800000"/>
            <a:headEnd/>
            <a:tailEnd/>
          </a:ln>
        </p:spPr>
      </p:pic>
      <p:pic>
        <p:nvPicPr>
          <p:cNvPr id="41987" name="Picture 12" descr="atlsmog1"/>
          <p:cNvPicPr>
            <a:picLocks noChangeAspect="1" noChangeArrowheads="1"/>
          </p:cNvPicPr>
          <p:nvPr/>
        </p:nvPicPr>
        <p:blipFill>
          <a:blip r:embed="rId5"/>
          <a:srcRect l="937" t="1250" r="937" b="1250"/>
          <a:stretch>
            <a:fillRect/>
          </a:stretch>
        </p:blipFill>
        <p:spPr bwMode="auto">
          <a:xfrm>
            <a:off x="782638" y="1252538"/>
            <a:ext cx="7370762" cy="4416425"/>
          </a:xfrm>
          <a:prstGeom prst="rect">
            <a:avLst/>
          </a:prstGeom>
          <a:noFill/>
          <a:ln w="9525">
            <a:solidFill>
              <a:srgbClr val="3F9C35"/>
            </a:solidFill>
            <a:miter lim="800000"/>
            <a:headEnd/>
            <a:tailEnd/>
          </a:ln>
        </p:spPr>
      </p:pic>
    </p:spTree>
    <p:extLst>
      <p:ext uri="{BB962C8B-B14F-4D97-AF65-F5344CB8AC3E}">
        <p14:creationId xmlns:p14="http://schemas.microsoft.com/office/powerpoint/2010/main" val="739231861"/>
      </p:ext>
    </p:extLst>
  </p:cSld>
  <p:clrMapOvr>
    <a:masterClrMapping/>
  </p:clrMapOvr>
  <p:transition advTm="126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Powerpoint-slide-template2"/>
          <p:cNvPicPr>
            <a:picLocks noChangeAspect="1" noChangeArrowheads="1"/>
          </p:cNvPicPr>
          <p:nvPr/>
        </p:nvPicPr>
        <p:blipFill>
          <a:blip r:embed="rId3"/>
          <a:srcRect/>
          <a:stretch>
            <a:fillRect/>
          </a:stretch>
        </p:blipFill>
        <p:spPr bwMode="auto">
          <a:xfrm>
            <a:off x="-76200" y="0"/>
            <a:ext cx="9220200" cy="6915150"/>
          </a:xfrm>
          <a:prstGeom prst="rect">
            <a:avLst/>
          </a:prstGeom>
          <a:noFill/>
          <a:ln w="9525">
            <a:noFill/>
            <a:miter lim="800000"/>
            <a:headEnd/>
            <a:tailEnd/>
          </a:ln>
        </p:spPr>
      </p:pic>
      <p:pic>
        <p:nvPicPr>
          <p:cNvPr id="44034" name="Picture 4"/>
          <p:cNvPicPr>
            <a:picLocks noChangeAspect="1" noChangeArrowheads="1"/>
          </p:cNvPicPr>
          <p:nvPr/>
        </p:nvPicPr>
        <p:blipFill>
          <a:blip r:embed="rId4"/>
          <a:srcRect/>
          <a:stretch>
            <a:fillRect/>
          </a:stretch>
        </p:blipFill>
        <p:spPr bwMode="auto">
          <a:xfrm>
            <a:off x="762000" y="1143000"/>
            <a:ext cx="4114800" cy="893763"/>
          </a:xfrm>
          <a:prstGeom prst="rect">
            <a:avLst/>
          </a:prstGeom>
          <a:noFill/>
          <a:ln w="9525">
            <a:noFill/>
            <a:miter lim="800000"/>
            <a:headEnd/>
            <a:tailEnd/>
          </a:ln>
        </p:spPr>
      </p:pic>
      <p:pic>
        <p:nvPicPr>
          <p:cNvPr id="44035" name="Picture 6" descr="shutterstock_3276078_ridema"/>
          <p:cNvPicPr>
            <a:picLocks noChangeAspect="1" noChangeArrowheads="1"/>
          </p:cNvPicPr>
          <p:nvPr/>
        </p:nvPicPr>
        <p:blipFill>
          <a:blip r:embed="rId5"/>
          <a:srcRect/>
          <a:stretch>
            <a:fillRect/>
          </a:stretch>
        </p:blipFill>
        <p:spPr bwMode="auto">
          <a:xfrm>
            <a:off x="3581400" y="2057400"/>
            <a:ext cx="2667000" cy="1776413"/>
          </a:xfrm>
          <a:prstGeom prst="rect">
            <a:avLst/>
          </a:prstGeom>
          <a:noFill/>
          <a:ln w="9525">
            <a:noFill/>
            <a:miter lim="800000"/>
            <a:headEnd/>
            <a:tailEnd/>
          </a:ln>
        </p:spPr>
      </p:pic>
      <p:pic>
        <p:nvPicPr>
          <p:cNvPr id="44036" name="Picture 8" descr="g13c00061db1958dcb964d268f1d9396c1070e817862902"/>
          <p:cNvPicPr>
            <a:picLocks noChangeAspect="1" noChangeArrowheads="1"/>
          </p:cNvPicPr>
          <p:nvPr/>
        </p:nvPicPr>
        <p:blipFill>
          <a:blip r:embed="rId6"/>
          <a:srcRect/>
          <a:stretch>
            <a:fillRect/>
          </a:stretch>
        </p:blipFill>
        <p:spPr bwMode="auto">
          <a:xfrm>
            <a:off x="838200" y="2209800"/>
            <a:ext cx="2362200" cy="1568450"/>
          </a:xfrm>
          <a:prstGeom prst="rect">
            <a:avLst/>
          </a:prstGeom>
          <a:noFill/>
          <a:ln w="9525">
            <a:noFill/>
            <a:miter lim="800000"/>
            <a:headEnd/>
            <a:tailEnd/>
          </a:ln>
        </p:spPr>
      </p:pic>
      <p:pic>
        <p:nvPicPr>
          <p:cNvPr id="44037" name="Picture 7" descr="mainstage"/>
          <p:cNvPicPr>
            <a:picLocks noChangeAspect="1" noChangeArrowheads="1"/>
          </p:cNvPicPr>
          <p:nvPr/>
        </p:nvPicPr>
        <p:blipFill>
          <a:blip r:embed="rId7"/>
          <a:srcRect/>
          <a:stretch>
            <a:fillRect/>
          </a:stretch>
        </p:blipFill>
        <p:spPr bwMode="auto">
          <a:xfrm>
            <a:off x="6781800" y="1143000"/>
            <a:ext cx="1597025" cy="2286000"/>
          </a:xfrm>
          <a:prstGeom prst="rect">
            <a:avLst/>
          </a:prstGeom>
          <a:noFill/>
          <a:ln w="9525">
            <a:noFill/>
            <a:miter lim="800000"/>
            <a:headEnd/>
            <a:tailEnd/>
          </a:ln>
        </p:spPr>
      </p:pic>
      <p:pic>
        <p:nvPicPr>
          <p:cNvPr id="44038" name="Picture 9" descr="ridingthebus"/>
          <p:cNvPicPr>
            <a:picLocks noChangeAspect="1" noChangeArrowheads="1"/>
          </p:cNvPicPr>
          <p:nvPr/>
        </p:nvPicPr>
        <p:blipFill>
          <a:blip r:embed="rId8"/>
          <a:srcRect/>
          <a:stretch>
            <a:fillRect/>
          </a:stretch>
        </p:blipFill>
        <p:spPr bwMode="auto">
          <a:xfrm>
            <a:off x="6858000" y="3581400"/>
            <a:ext cx="1446213" cy="2190750"/>
          </a:xfrm>
          <a:prstGeom prst="rect">
            <a:avLst/>
          </a:prstGeom>
          <a:noFill/>
          <a:ln w="9525">
            <a:noFill/>
            <a:miter lim="800000"/>
            <a:headEnd/>
            <a:tailEnd/>
          </a:ln>
        </p:spPr>
      </p:pic>
      <p:pic>
        <p:nvPicPr>
          <p:cNvPr id="44039" name="Picture 10" descr="vanpool1"/>
          <p:cNvPicPr>
            <a:picLocks noChangeAspect="1" noChangeArrowheads="1"/>
          </p:cNvPicPr>
          <p:nvPr/>
        </p:nvPicPr>
        <p:blipFill>
          <a:blip r:embed="rId9"/>
          <a:srcRect/>
          <a:stretch>
            <a:fillRect/>
          </a:stretch>
        </p:blipFill>
        <p:spPr bwMode="auto">
          <a:xfrm>
            <a:off x="3962400" y="3962400"/>
            <a:ext cx="2514600" cy="1885950"/>
          </a:xfrm>
          <a:prstGeom prst="rect">
            <a:avLst/>
          </a:prstGeom>
          <a:noFill/>
          <a:ln w="9525">
            <a:noFill/>
            <a:miter lim="800000"/>
            <a:headEnd/>
            <a:tailEnd/>
          </a:ln>
        </p:spPr>
      </p:pic>
      <p:pic>
        <p:nvPicPr>
          <p:cNvPr id="44040" name="Picture 11"/>
          <p:cNvPicPr>
            <a:picLocks noChangeAspect="1" noChangeArrowheads="1"/>
          </p:cNvPicPr>
          <p:nvPr/>
        </p:nvPicPr>
        <p:blipFill>
          <a:blip r:embed="rId10"/>
          <a:srcRect l="6512" r="13025" b="4257"/>
          <a:stretch>
            <a:fillRect/>
          </a:stretch>
        </p:blipFill>
        <p:spPr bwMode="auto">
          <a:xfrm>
            <a:off x="7010400" y="6129338"/>
            <a:ext cx="1905000" cy="693737"/>
          </a:xfrm>
          <a:prstGeom prst="rect">
            <a:avLst/>
          </a:prstGeom>
          <a:noFill/>
          <a:ln w="9525">
            <a:noFill/>
            <a:miter lim="800000"/>
            <a:headEnd/>
            <a:tailEnd/>
          </a:ln>
        </p:spPr>
      </p:pic>
      <p:pic>
        <p:nvPicPr>
          <p:cNvPr id="44041" name="Picture 12" descr="carpool"/>
          <p:cNvPicPr>
            <a:picLocks noChangeAspect="1" noChangeArrowheads="1"/>
          </p:cNvPicPr>
          <p:nvPr/>
        </p:nvPicPr>
        <p:blipFill>
          <a:blip r:embed="rId11"/>
          <a:srcRect/>
          <a:stretch>
            <a:fillRect/>
          </a:stretch>
        </p:blipFill>
        <p:spPr bwMode="auto">
          <a:xfrm>
            <a:off x="666750" y="3970338"/>
            <a:ext cx="3067050" cy="1931987"/>
          </a:xfrm>
          <a:prstGeom prst="rect">
            <a:avLst/>
          </a:prstGeom>
          <a:noFill/>
          <a:ln w="9525">
            <a:noFill/>
            <a:miter lim="800000"/>
            <a:headEnd/>
            <a:tailEnd/>
          </a:ln>
        </p:spPr>
      </p:pic>
    </p:spTree>
    <p:extLst>
      <p:ext uri="{BB962C8B-B14F-4D97-AF65-F5344CB8AC3E}">
        <p14:creationId xmlns:p14="http://schemas.microsoft.com/office/powerpoint/2010/main" val="95121579"/>
      </p:ext>
    </p:extLst>
  </p:cSld>
  <p:clrMapOvr>
    <a:masterClrMapping/>
  </p:clrMapOvr>
  <p:transition advTm="126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owerpoint-slide-template2"/>
          <p:cNvPicPr>
            <a:picLocks noChangeAspect="1" noChangeArrowheads="1"/>
          </p:cNvPicPr>
          <p:nvPr/>
        </p:nvPicPr>
        <p:blipFill>
          <a:blip r:embed="rId3"/>
          <a:srcRect/>
          <a:stretch>
            <a:fillRect/>
          </a:stretch>
        </p:blipFill>
        <p:spPr bwMode="auto">
          <a:xfrm>
            <a:off x="0" y="-152400"/>
            <a:ext cx="9144000" cy="7010400"/>
          </a:xfrm>
          <a:prstGeom prst="rect">
            <a:avLst/>
          </a:prstGeom>
          <a:noFill/>
          <a:ln w="9525">
            <a:noFill/>
            <a:miter lim="800000"/>
            <a:headEnd/>
            <a:tailEnd/>
          </a:ln>
        </p:spPr>
      </p:pic>
      <p:sp>
        <p:nvSpPr>
          <p:cNvPr id="46082" name="Text Box 3"/>
          <p:cNvSpPr txBox="1">
            <a:spLocks noChangeArrowheads="1"/>
          </p:cNvSpPr>
          <p:nvPr/>
        </p:nvSpPr>
        <p:spPr bwMode="auto">
          <a:xfrm>
            <a:off x="762000" y="2286000"/>
            <a:ext cx="3505200" cy="2101850"/>
          </a:xfrm>
          <a:prstGeom prst="rect">
            <a:avLst/>
          </a:prstGeom>
          <a:noFill/>
          <a:ln w="9525">
            <a:noFill/>
            <a:miter lim="800000"/>
            <a:headEnd/>
            <a:tailEnd/>
          </a:ln>
        </p:spPr>
        <p:txBody>
          <a:bodyPr>
            <a:spAutoFit/>
          </a:bodyPr>
          <a:lstStyle/>
          <a:p>
            <a:pPr algn="ctr"/>
            <a:r>
              <a:rPr lang="en-US" sz="4400" b="1">
                <a:solidFill>
                  <a:srgbClr val="3F9C35"/>
                </a:solidFill>
              </a:rPr>
              <a:t>Bottom</a:t>
            </a:r>
          </a:p>
          <a:p>
            <a:pPr algn="ctr"/>
            <a:r>
              <a:rPr lang="en-US" sz="4400" b="1">
                <a:solidFill>
                  <a:srgbClr val="3F9C35"/>
                </a:solidFill>
              </a:rPr>
              <a:t>Line Benefits</a:t>
            </a:r>
          </a:p>
        </p:txBody>
      </p:sp>
      <p:sp>
        <p:nvSpPr>
          <p:cNvPr id="46083" name="Text Box 18"/>
          <p:cNvSpPr txBox="1">
            <a:spLocks noChangeArrowheads="1"/>
          </p:cNvSpPr>
          <p:nvPr/>
        </p:nvSpPr>
        <p:spPr bwMode="auto">
          <a:xfrm>
            <a:off x="4876800" y="1360488"/>
            <a:ext cx="4572000" cy="309880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2600"/>
              <a:t> Save Money</a:t>
            </a:r>
          </a:p>
          <a:p>
            <a:pPr>
              <a:spcBef>
                <a:spcPct val="50000"/>
              </a:spcBef>
              <a:buFont typeface="Wingdings" pitchFamily="2" charset="2"/>
              <a:buNone/>
            </a:pPr>
            <a:endParaRPr lang="en-US" sz="1200"/>
          </a:p>
          <a:p>
            <a:pPr>
              <a:spcBef>
                <a:spcPct val="50000"/>
              </a:spcBef>
              <a:buFont typeface="Wingdings" pitchFamily="2" charset="2"/>
              <a:buChar char="ü"/>
            </a:pPr>
            <a:r>
              <a:rPr lang="en-US" sz="2600"/>
              <a:t> Reduce Parking Needs</a:t>
            </a:r>
          </a:p>
          <a:p>
            <a:pPr>
              <a:spcBef>
                <a:spcPct val="50000"/>
              </a:spcBef>
              <a:buFont typeface="Wingdings" pitchFamily="2" charset="2"/>
              <a:buChar char="ü"/>
            </a:pPr>
            <a:endParaRPr lang="en-US" sz="1200"/>
          </a:p>
          <a:p>
            <a:pPr>
              <a:spcBef>
                <a:spcPct val="50000"/>
              </a:spcBef>
              <a:buFont typeface="Wingdings" pitchFamily="2" charset="2"/>
              <a:buChar char="ü"/>
            </a:pPr>
            <a:r>
              <a:rPr lang="en-US" sz="2600"/>
              <a:t> Green Tufts</a:t>
            </a:r>
          </a:p>
          <a:p>
            <a:pPr>
              <a:spcBef>
                <a:spcPct val="50000"/>
              </a:spcBef>
              <a:buFont typeface="Wingdings" pitchFamily="2" charset="2"/>
              <a:buChar char="ü"/>
            </a:pPr>
            <a:endParaRPr lang="en-US" sz="1200"/>
          </a:p>
          <a:p>
            <a:pPr>
              <a:spcBef>
                <a:spcPct val="50000"/>
              </a:spcBef>
              <a:buFont typeface="Wingdings" pitchFamily="2" charset="2"/>
              <a:buChar char="ü"/>
            </a:pPr>
            <a:r>
              <a:rPr lang="en-US" sz="2600"/>
              <a:t> Greener Communities</a:t>
            </a:r>
          </a:p>
        </p:txBody>
      </p:sp>
      <p:pic>
        <p:nvPicPr>
          <p:cNvPr id="46084" name="Picture 19"/>
          <p:cNvPicPr>
            <a:picLocks noChangeAspect="1" noChangeArrowheads="1"/>
          </p:cNvPicPr>
          <p:nvPr/>
        </p:nvPicPr>
        <p:blipFill>
          <a:blip r:embed="rId4"/>
          <a:srcRect l="6512" r="13025" b="4257"/>
          <a:stretch>
            <a:fillRect/>
          </a:stretch>
        </p:blipFill>
        <p:spPr bwMode="auto">
          <a:xfrm>
            <a:off x="7010400" y="6129338"/>
            <a:ext cx="1905000" cy="693737"/>
          </a:xfrm>
          <a:prstGeom prst="rect">
            <a:avLst/>
          </a:prstGeom>
          <a:noFill/>
          <a:ln w="9525">
            <a:noFill/>
            <a:miter lim="800000"/>
            <a:headEnd/>
            <a:tailEnd/>
          </a:ln>
        </p:spPr>
      </p:pic>
    </p:spTree>
    <p:extLst>
      <p:ext uri="{BB962C8B-B14F-4D97-AF65-F5344CB8AC3E}">
        <p14:creationId xmlns:p14="http://schemas.microsoft.com/office/powerpoint/2010/main" val="928225710"/>
      </p:ext>
    </p:extLst>
  </p:cSld>
  <p:clrMapOvr>
    <a:masterClrMapping/>
  </p:clrMapOvr>
  <p:transition advTm="266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owerpoint-slide-template2"/>
          <p:cNvPicPr>
            <a:picLocks noChangeAspect="1" noChangeArrowheads="1"/>
          </p:cNvPicPr>
          <p:nvPr/>
        </p:nvPicPr>
        <p:blipFill>
          <a:blip r:embed="rId3"/>
          <a:srcRect/>
          <a:stretch>
            <a:fillRect/>
          </a:stretch>
        </p:blipFill>
        <p:spPr bwMode="auto">
          <a:xfrm>
            <a:off x="0" y="-152400"/>
            <a:ext cx="9144000" cy="7010400"/>
          </a:xfrm>
          <a:prstGeom prst="rect">
            <a:avLst/>
          </a:prstGeom>
          <a:noFill/>
          <a:ln w="9525">
            <a:noFill/>
            <a:miter lim="800000"/>
            <a:headEnd/>
            <a:tailEnd/>
          </a:ln>
        </p:spPr>
      </p:pic>
      <p:sp>
        <p:nvSpPr>
          <p:cNvPr id="48130" name="Text Box 4"/>
          <p:cNvSpPr txBox="1">
            <a:spLocks noChangeArrowheads="1"/>
          </p:cNvSpPr>
          <p:nvPr/>
        </p:nvSpPr>
        <p:spPr bwMode="auto">
          <a:xfrm>
            <a:off x="762000" y="2286000"/>
            <a:ext cx="3505200" cy="2101850"/>
          </a:xfrm>
          <a:prstGeom prst="rect">
            <a:avLst/>
          </a:prstGeom>
          <a:noFill/>
          <a:ln w="9525">
            <a:noFill/>
            <a:miter lim="800000"/>
            <a:headEnd/>
            <a:tailEnd/>
          </a:ln>
        </p:spPr>
        <p:txBody>
          <a:bodyPr>
            <a:spAutoFit/>
          </a:bodyPr>
          <a:lstStyle/>
          <a:p>
            <a:pPr algn="ctr"/>
            <a:r>
              <a:rPr lang="en-US" sz="4400" b="1">
                <a:solidFill>
                  <a:srgbClr val="3F9C35"/>
                </a:solidFill>
              </a:rPr>
              <a:t>400+</a:t>
            </a:r>
          </a:p>
          <a:p>
            <a:pPr algn="ctr"/>
            <a:r>
              <a:rPr lang="en-US" sz="4400" b="1">
                <a:solidFill>
                  <a:srgbClr val="3F9C35"/>
                </a:solidFill>
              </a:rPr>
              <a:t>Mass</a:t>
            </a:r>
            <a:r>
              <a:rPr lang="en-US" sz="4400" b="1" i="1">
                <a:solidFill>
                  <a:srgbClr val="3F9C35"/>
                </a:solidFill>
              </a:rPr>
              <a:t>RIDES</a:t>
            </a:r>
            <a:r>
              <a:rPr lang="en-US" sz="4400" b="1">
                <a:solidFill>
                  <a:srgbClr val="3F9C35"/>
                </a:solidFill>
              </a:rPr>
              <a:t> Partners</a:t>
            </a:r>
          </a:p>
        </p:txBody>
      </p:sp>
      <p:pic>
        <p:nvPicPr>
          <p:cNvPr id="48131" name="Picture 19" descr="hu"/>
          <p:cNvPicPr>
            <a:picLocks noChangeAspect="1" noChangeArrowheads="1"/>
          </p:cNvPicPr>
          <p:nvPr/>
        </p:nvPicPr>
        <p:blipFill>
          <a:blip r:embed="rId4"/>
          <a:srcRect/>
          <a:stretch>
            <a:fillRect/>
          </a:stretch>
        </p:blipFill>
        <p:spPr bwMode="auto">
          <a:xfrm>
            <a:off x="4876800" y="1143000"/>
            <a:ext cx="1028700" cy="1022350"/>
          </a:xfrm>
          <a:prstGeom prst="rect">
            <a:avLst/>
          </a:prstGeom>
          <a:noFill/>
          <a:ln w="9525">
            <a:noFill/>
            <a:miter lim="800000"/>
            <a:headEnd/>
            <a:tailEnd/>
          </a:ln>
        </p:spPr>
      </p:pic>
      <p:pic>
        <p:nvPicPr>
          <p:cNvPr id="48132" name="Picture 20" descr="HarvardPilgramHealth01"/>
          <p:cNvPicPr>
            <a:picLocks noChangeAspect="1" noChangeArrowheads="1"/>
          </p:cNvPicPr>
          <p:nvPr/>
        </p:nvPicPr>
        <p:blipFill>
          <a:blip r:embed="rId5"/>
          <a:srcRect/>
          <a:stretch>
            <a:fillRect/>
          </a:stretch>
        </p:blipFill>
        <p:spPr bwMode="auto">
          <a:xfrm>
            <a:off x="4800600" y="4357688"/>
            <a:ext cx="2095500" cy="442912"/>
          </a:xfrm>
          <a:prstGeom prst="rect">
            <a:avLst/>
          </a:prstGeom>
          <a:noFill/>
          <a:ln w="9525">
            <a:noFill/>
            <a:miter lim="800000"/>
            <a:headEnd/>
            <a:tailEnd/>
          </a:ln>
        </p:spPr>
      </p:pic>
      <p:pic>
        <p:nvPicPr>
          <p:cNvPr id="48133" name="Picture 21" descr="Yankee Candle 1"/>
          <p:cNvPicPr>
            <a:picLocks noChangeAspect="1" noChangeArrowheads="1"/>
          </p:cNvPicPr>
          <p:nvPr/>
        </p:nvPicPr>
        <p:blipFill>
          <a:blip r:embed="rId6"/>
          <a:srcRect/>
          <a:stretch>
            <a:fillRect/>
          </a:stretch>
        </p:blipFill>
        <p:spPr bwMode="auto">
          <a:xfrm>
            <a:off x="4800600" y="2438400"/>
            <a:ext cx="1905000" cy="846138"/>
          </a:xfrm>
          <a:prstGeom prst="rect">
            <a:avLst/>
          </a:prstGeom>
          <a:noFill/>
          <a:ln w="9525">
            <a:noFill/>
            <a:miter lim="800000"/>
            <a:headEnd/>
            <a:tailEnd/>
          </a:ln>
        </p:spPr>
      </p:pic>
      <p:pic>
        <p:nvPicPr>
          <p:cNvPr id="48134" name="Picture 23" descr="Keurig-Circle"/>
          <p:cNvPicPr>
            <a:picLocks noChangeAspect="1" noChangeArrowheads="1"/>
          </p:cNvPicPr>
          <p:nvPr/>
        </p:nvPicPr>
        <p:blipFill>
          <a:blip r:embed="rId7"/>
          <a:srcRect/>
          <a:stretch>
            <a:fillRect/>
          </a:stretch>
        </p:blipFill>
        <p:spPr bwMode="auto">
          <a:xfrm>
            <a:off x="7881938" y="2895600"/>
            <a:ext cx="914400" cy="914400"/>
          </a:xfrm>
          <a:prstGeom prst="rect">
            <a:avLst/>
          </a:prstGeom>
          <a:noFill/>
          <a:ln w="9525">
            <a:noFill/>
            <a:miter lim="800000"/>
            <a:headEnd/>
            <a:tailEnd/>
          </a:ln>
        </p:spPr>
      </p:pic>
      <p:pic>
        <p:nvPicPr>
          <p:cNvPr id="48135" name="Picture 24" descr="logo_athenahealth"/>
          <p:cNvPicPr>
            <a:picLocks noChangeAspect="1" noChangeArrowheads="1"/>
          </p:cNvPicPr>
          <p:nvPr/>
        </p:nvPicPr>
        <p:blipFill>
          <a:blip r:embed="rId8"/>
          <a:srcRect/>
          <a:stretch>
            <a:fillRect/>
          </a:stretch>
        </p:blipFill>
        <p:spPr bwMode="auto">
          <a:xfrm>
            <a:off x="4953000" y="3505200"/>
            <a:ext cx="1638300" cy="771525"/>
          </a:xfrm>
          <a:prstGeom prst="rect">
            <a:avLst/>
          </a:prstGeom>
          <a:noFill/>
          <a:ln w="9525">
            <a:noFill/>
            <a:miter lim="800000"/>
            <a:headEnd/>
            <a:tailEnd/>
          </a:ln>
        </p:spPr>
      </p:pic>
      <p:pic>
        <p:nvPicPr>
          <p:cNvPr id="48136" name="Picture 25" descr="Hasbro Logo color"/>
          <p:cNvPicPr>
            <a:picLocks noChangeAspect="1" noChangeArrowheads="1"/>
          </p:cNvPicPr>
          <p:nvPr/>
        </p:nvPicPr>
        <p:blipFill>
          <a:blip r:embed="rId9"/>
          <a:srcRect/>
          <a:stretch>
            <a:fillRect/>
          </a:stretch>
        </p:blipFill>
        <p:spPr bwMode="auto">
          <a:xfrm>
            <a:off x="6324600" y="990600"/>
            <a:ext cx="914400" cy="874713"/>
          </a:xfrm>
          <a:prstGeom prst="rect">
            <a:avLst/>
          </a:prstGeom>
          <a:noFill/>
          <a:ln w="9525">
            <a:noFill/>
            <a:miter lim="800000"/>
            <a:headEnd/>
            <a:tailEnd/>
          </a:ln>
        </p:spPr>
      </p:pic>
      <p:pic>
        <p:nvPicPr>
          <p:cNvPr id="48137" name="Picture 26" descr="Milipore"/>
          <p:cNvPicPr>
            <a:picLocks noChangeAspect="1" noChangeArrowheads="1"/>
          </p:cNvPicPr>
          <p:nvPr/>
        </p:nvPicPr>
        <p:blipFill>
          <a:blip r:embed="rId10"/>
          <a:srcRect/>
          <a:stretch>
            <a:fillRect/>
          </a:stretch>
        </p:blipFill>
        <p:spPr bwMode="auto">
          <a:xfrm>
            <a:off x="6858000" y="2362200"/>
            <a:ext cx="1828800" cy="365125"/>
          </a:xfrm>
          <a:prstGeom prst="rect">
            <a:avLst/>
          </a:prstGeom>
          <a:noFill/>
          <a:ln w="9525">
            <a:noFill/>
            <a:miter lim="800000"/>
            <a:headEnd/>
            <a:tailEnd/>
          </a:ln>
        </p:spPr>
      </p:pic>
      <p:pic>
        <p:nvPicPr>
          <p:cNvPr id="48139" name="Picture 29" descr="UMass Logo-Blue-Maroon"/>
          <p:cNvPicPr>
            <a:picLocks noChangeAspect="1" noChangeArrowheads="1"/>
          </p:cNvPicPr>
          <p:nvPr/>
        </p:nvPicPr>
        <p:blipFill>
          <a:blip r:embed="rId11"/>
          <a:srcRect/>
          <a:stretch>
            <a:fillRect/>
          </a:stretch>
        </p:blipFill>
        <p:spPr bwMode="auto">
          <a:xfrm>
            <a:off x="7772400" y="1066800"/>
            <a:ext cx="685800" cy="704850"/>
          </a:xfrm>
          <a:prstGeom prst="rect">
            <a:avLst/>
          </a:prstGeom>
          <a:noFill/>
          <a:ln w="9525">
            <a:noFill/>
            <a:miter lim="800000"/>
            <a:headEnd/>
            <a:tailEnd/>
          </a:ln>
        </p:spPr>
      </p:pic>
      <p:pic>
        <p:nvPicPr>
          <p:cNvPr id="48140" name="Picture 30" descr="Cummings"/>
          <p:cNvPicPr>
            <a:picLocks noChangeAspect="1" noChangeArrowheads="1"/>
          </p:cNvPicPr>
          <p:nvPr/>
        </p:nvPicPr>
        <p:blipFill>
          <a:blip r:embed="rId12"/>
          <a:srcRect/>
          <a:stretch>
            <a:fillRect/>
          </a:stretch>
        </p:blipFill>
        <p:spPr bwMode="auto">
          <a:xfrm>
            <a:off x="6019800" y="1981200"/>
            <a:ext cx="2743200" cy="319088"/>
          </a:xfrm>
          <a:prstGeom prst="rect">
            <a:avLst/>
          </a:prstGeom>
          <a:noFill/>
          <a:ln w="9525">
            <a:noFill/>
            <a:miter lim="800000"/>
            <a:headEnd/>
            <a:tailEnd/>
          </a:ln>
        </p:spPr>
      </p:pic>
      <p:pic>
        <p:nvPicPr>
          <p:cNvPr id="48141" name="Picture 31" descr="Zipcar"/>
          <p:cNvPicPr>
            <a:picLocks noChangeAspect="1" noChangeArrowheads="1"/>
          </p:cNvPicPr>
          <p:nvPr/>
        </p:nvPicPr>
        <p:blipFill>
          <a:blip r:embed="rId13"/>
          <a:srcRect/>
          <a:stretch>
            <a:fillRect/>
          </a:stretch>
        </p:blipFill>
        <p:spPr bwMode="auto">
          <a:xfrm>
            <a:off x="7239000" y="3810000"/>
            <a:ext cx="1295400" cy="742950"/>
          </a:xfrm>
          <a:prstGeom prst="rect">
            <a:avLst/>
          </a:prstGeom>
          <a:noFill/>
          <a:ln w="9525">
            <a:noFill/>
            <a:miter lim="800000"/>
            <a:headEnd/>
            <a:tailEnd/>
          </a:ln>
        </p:spPr>
      </p:pic>
      <p:pic>
        <p:nvPicPr>
          <p:cNvPr id="48142" name="Picture 33" descr="Raytheon IDS Logo Horizontal"/>
          <p:cNvPicPr>
            <a:picLocks noChangeAspect="1" noChangeArrowheads="1"/>
          </p:cNvPicPr>
          <p:nvPr/>
        </p:nvPicPr>
        <p:blipFill>
          <a:blip r:embed="rId14"/>
          <a:srcRect/>
          <a:stretch>
            <a:fillRect/>
          </a:stretch>
        </p:blipFill>
        <p:spPr bwMode="auto">
          <a:xfrm>
            <a:off x="5257800" y="5486400"/>
            <a:ext cx="3051175" cy="346075"/>
          </a:xfrm>
          <a:prstGeom prst="rect">
            <a:avLst/>
          </a:prstGeom>
          <a:noFill/>
          <a:ln w="9525">
            <a:noFill/>
            <a:miter lim="800000"/>
            <a:headEnd/>
            <a:tailEnd/>
          </a:ln>
        </p:spPr>
      </p:pic>
      <p:pic>
        <p:nvPicPr>
          <p:cNvPr id="48143" name="Picture 34" descr="NBhorz-bk"/>
          <p:cNvPicPr>
            <a:picLocks noChangeAspect="1" noChangeArrowheads="1"/>
          </p:cNvPicPr>
          <p:nvPr/>
        </p:nvPicPr>
        <p:blipFill>
          <a:blip r:embed="rId15"/>
          <a:srcRect/>
          <a:stretch>
            <a:fillRect/>
          </a:stretch>
        </p:blipFill>
        <p:spPr bwMode="auto">
          <a:xfrm>
            <a:off x="6324600" y="5181600"/>
            <a:ext cx="2295525" cy="315913"/>
          </a:xfrm>
          <a:prstGeom prst="rect">
            <a:avLst/>
          </a:prstGeom>
          <a:noFill/>
          <a:ln w="9525">
            <a:noFill/>
            <a:miter lim="800000"/>
            <a:headEnd/>
            <a:tailEnd/>
          </a:ln>
        </p:spPr>
      </p:pic>
      <p:pic>
        <p:nvPicPr>
          <p:cNvPr id="48144" name="Picture 36" descr="BerkshireHS"/>
          <p:cNvPicPr>
            <a:picLocks noChangeAspect="1" noChangeArrowheads="1"/>
          </p:cNvPicPr>
          <p:nvPr/>
        </p:nvPicPr>
        <p:blipFill>
          <a:blip r:embed="rId16"/>
          <a:srcRect/>
          <a:stretch>
            <a:fillRect/>
          </a:stretch>
        </p:blipFill>
        <p:spPr bwMode="auto">
          <a:xfrm>
            <a:off x="5334000" y="4800600"/>
            <a:ext cx="788988" cy="704850"/>
          </a:xfrm>
          <a:prstGeom prst="rect">
            <a:avLst/>
          </a:prstGeom>
          <a:noFill/>
          <a:ln w="9525">
            <a:noFill/>
            <a:miter lim="800000"/>
            <a:headEnd/>
            <a:tailEnd/>
          </a:ln>
        </p:spPr>
      </p:pic>
      <p:pic>
        <p:nvPicPr>
          <p:cNvPr id="48145" name="Picture 37"/>
          <p:cNvPicPr>
            <a:picLocks noChangeAspect="1" noChangeArrowheads="1"/>
          </p:cNvPicPr>
          <p:nvPr/>
        </p:nvPicPr>
        <p:blipFill>
          <a:blip r:embed="rId17"/>
          <a:srcRect l="6512" r="13025" b="4257"/>
          <a:stretch>
            <a:fillRect/>
          </a:stretch>
        </p:blipFill>
        <p:spPr bwMode="auto">
          <a:xfrm>
            <a:off x="7010400" y="6129338"/>
            <a:ext cx="1905000" cy="693737"/>
          </a:xfrm>
          <a:prstGeom prst="rect">
            <a:avLst/>
          </a:prstGeom>
          <a:noFill/>
          <a:ln w="9525">
            <a:noFill/>
            <a:miter lim="800000"/>
            <a:headEnd/>
            <a:tailEnd/>
          </a:ln>
        </p:spPr>
      </p:pic>
      <p:pic>
        <p:nvPicPr>
          <p:cNvPr id="48138" name="Picture 27" descr="untitled"/>
          <p:cNvPicPr>
            <a:picLocks noChangeAspect="1" noChangeArrowheads="1"/>
          </p:cNvPicPr>
          <p:nvPr/>
        </p:nvPicPr>
        <p:blipFill>
          <a:blip r:embed="rId18"/>
          <a:srcRect/>
          <a:stretch>
            <a:fillRect/>
          </a:stretch>
        </p:blipFill>
        <p:spPr bwMode="auto">
          <a:xfrm>
            <a:off x="6781800" y="2895600"/>
            <a:ext cx="990600" cy="1095375"/>
          </a:xfrm>
          <a:prstGeom prst="rect">
            <a:avLst/>
          </a:prstGeom>
          <a:noFill/>
          <a:ln w="9525">
            <a:noFill/>
            <a:miter lim="800000"/>
            <a:headEnd/>
            <a:tailEnd/>
          </a:ln>
        </p:spPr>
      </p:pic>
      <p:pic>
        <p:nvPicPr>
          <p:cNvPr id="48148" name="Picture 20" descr="Tufts_univ_blue"/>
          <p:cNvPicPr>
            <a:picLocks noChangeAspect="1" noChangeArrowheads="1"/>
          </p:cNvPicPr>
          <p:nvPr/>
        </p:nvPicPr>
        <p:blipFill>
          <a:blip r:embed="rId19"/>
          <a:srcRect/>
          <a:stretch>
            <a:fillRect/>
          </a:stretch>
        </p:blipFill>
        <p:spPr bwMode="auto">
          <a:xfrm>
            <a:off x="6934200" y="4572000"/>
            <a:ext cx="1352550" cy="577850"/>
          </a:xfrm>
          <a:prstGeom prst="rect">
            <a:avLst/>
          </a:prstGeom>
          <a:noFill/>
        </p:spPr>
      </p:pic>
    </p:spTree>
    <p:extLst>
      <p:ext uri="{BB962C8B-B14F-4D97-AF65-F5344CB8AC3E}">
        <p14:creationId xmlns:p14="http://schemas.microsoft.com/office/powerpoint/2010/main" val="3128351980"/>
      </p:ext>
    </p:extLst>
  </p:cSld>
  <p:clrMapOvr>
    <a:masterClrMapping/>
  </p:clrMapOvr>
  <p:transition advTm="266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0" y="1066800"/>
          <a:ext cx="9906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sz="2800" dirty="0" smtClean="0"/>
              <a:t>US GHG Emissions by Economic Sector  - CO</a:t>
            </a:r>
            <a:r>
              <a:rPr lang="en-US" sz="2800" baseline="-25000" dirty="0" smtClean="0"/>
              <a:t>2</a:t>
            </a:r>
            <a:r>
              <a:rPr lang="en-US" sz="2800" dirty="0" smtClean="0"/>
              <a:t>e</a:t>
            </a:r>
            <a:endParaRPr lang="en-US" sz="2800" dirty="0"/>
          </a:p>
        </p:txBody>
      </p:sp>
      <p:sp>
        <p:nvSpPr>
          <p:cNvPr id="2" name="TextBox 1"/>
          <p:cNvSpPr txBox="1"/>
          <p:nvPr/>
        </p:nvSpPr>
        <p:spPr>
          <a:xfrm>
            <a:off x="7315200" y="5943600"/>
            <a:ext cx="1295400" cy="369332"/>
          </a:xfrm>
          <a:prstGeom prst="rect">
            <a:avLst/>
          </a:prstGeom>
          <a:noFill/>
        </p:spPr>
        <p:txBody>
          <a:bodyPr wrap="square" rtlCol="0">
            <a:spAutoFit/>
          </a:bodyPr>
          <a:lstStyle/>
          <a:p>
            <a:r>
              <a:rPr lang="en-US" dirty="0" smtClean="0"/>
              <a:t>2008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chor="t"/>
          <a:lstStyle/>
          <a:p>
            <a:endParaRPr lang="en-US" smtClean="0">
              <a:solidFill>
                <a:srgbClr val="7B9899"/>
              </a:solidFill>
            </a:endParaRPr>
          </a:p>
        </p:txBody>
      </p:sp>
      <p:pic>
        <p:nvPicPr>
          <p:cNvPr id="50178" name="Picture 3" descr="Powerpoint-slide-template2"/>
          <p:cNvPicPr>
            <a:picLocks noGrp="1" noChangeAspect="1" noChangeArrowheads="1"/>
          </p:cNvPicPr>
          <p:nvPr>
            <p:ph sz="quarter" idx="1"/>
          </p:nvPr>
        </p:nvPicPr>
        <p:blipFill>
          <a:blip r:embed="rId2"/>
          <a:srcRect/>
          <a:stretch>
            <a:fillRect/>
          </a:stretch>
        </p:blipFill>
        <p:spPr>
          <a:xfrm>
            <a:off x="0" y="0"/>
            <a:ext cx="9144000" cy="6858000"/>
          </a:xfrm>
        </p:spPr>
      </p:pic>
      <p:sp>
        <p:nvSpPr>
          <p:cNvPr id="50179" name="Text Box 4"/>
          <p:cNvSpPr txBox="1">
            <a:spLocks noChangeArrowheads="1"/>
          </p:cNvSpPr>
          <p:nvPr/>
        </p:nvSpPr>
        <p:spPr bwMode="auto">
          <a:xfrm>
            <a:off x="4876800" y="1371600"/>
            <a:ext cx="4038600" cy="4699000"/>
          </a:xfrm>
          <a:prstGeom prst="rect">
            <a:avLst/>
          </a:prstGeom>
          <a:noFill/>
          <a:ln w="9525">
            <a:noFill/>
            <a:miter lim="800000"/>
            <a:headEnd/>
            <a:tailEnd/>
          </a:ln>
        </p:spPr>
        <p:txBody>
          <a:bodyPr>
            <a:spAutoFit/>
          </a:bodyPr>
          <a:lstStyle/>
          <a:p>
            <a:pPr>
              <a:spcBef>
                <a:spcPct val="50000"/>
              </a:spcBef>
              <a:buClr>
                <a:srgbClr val="3F9C35"/>
              </a:buClr>
              <a:buFontTx/>
              <a:buChar char="•"/>
            </a:pPr>
            <a:r>
              <a:rPr lang="en-US" sz="2600"/>
              <a:t> Springfield Tech CC</a:t>
            </a:r>
          </a:p>
          <a:p>
            <a:pPr lvl="1">
              <a:spcBef>
                <a:spcPct val="50000"/>
              </a:spcBef>
              <a:buClr>
                <a:srgbClr val="3F9C35"/>
              </a:buClr>
              <a:buFontTx/>
              <a:buChar char="•"/>
            </a:pPr>
            <a:r>
              <a:rPr lang="en-US" sz="2000"/>
              <a:t>Student Carpool Program</a:t>
            </a:r>
          </a:p>
          <a:p>
            <a:pPr>
              <a:spcBef>
                <a:spcPct val="50000"/>
              </a:spcBef>
              <a:buClr>
                <a:srgbClr val="3F9C35"/>
              </a:buClr>
              <a:buFontTx/>
              <a:buChar char="•"/>
            </a:pPr>
            <a:r>
              <a:rPr lang="en-US" sz="2600"/>
              <a:t> Smith College</a:t>
            </a:r>
          </a:p>
          <a:p>
            <a:pPr lvl="1">
              <a:spcBef>
                <a:spcPct val="50000"/>
              </a:spcBef>
              <a:buClr>
                <a:srgbClr val="3F9C35"/>
              </a:buClr>
              <a:buFontTx/>
              <a:buChar char="•"/>
            </a:pPr>
            <a:r>
              <a:rPr lang="en-US" sz="2000"/>
              <a:t>Faculty Opt-Out Program</a:t>
            </a:r>
          </a:p>
          <a:p>
            <a:pPr>
              <a:spcBef>
                <a:spcPct val="50000"/>
              </a:spcBef>
              <a:buClr>
                <a:srgbClr val="3F9C35"/>
              </a:buClr>
              <a:buFontTx/>
              <a:buChar char="•"/>
            </a:pPr>
            <a:r>
              <a:rPr lang="en-US" sz="2600"/>
              <a:t> UMass Lowell</a:t>
            </a:r>
          </a:p>
          <a:p>
            <a:pPr lvl="1">
              <a:spcBef>
                <a:spcPct val="50000"/>
              </a:spcBef>
              <a:buClr>
                <a:srgbClr val="3F9C35"/>
              </a:buClr>
              <a:buFontTx/>
              <a:buChar char="•"/>
            </a:pPr>
            <a:r>
              <a:rPr lang="en-US" sz="2000"/>
              <a:t>Preferential Parking</a:t>
            </a:r>
            <a:endParaRPr lang="en-US" sz="1200"/>
          </a:p>
          <a:p>
            <a:pPr>
              <a:spcBef>
                <a:spcPct val="50000"/>
              </a:spcBef>
              <a:buClr>
                <a:srgbClr val="3F9C35"/>
              </a:buClr>
              <a:buFontTx/>
              <a:buChar char="•"/>
            </a:pPr>
            <a:r>
              <a:rPr lang="en-US" sz="2600"/>
              <a:t> Harvard University</a:t>
            </a:r>
          </a:p>
          <a:p>
            <a:pPr lvl="1">
              <a:spcBef>
                <a:spcPct val="50000"/>
              </a:spcBef>
              <a:buClr>
                <a:srgbClr val="3F9C35"/>
              </a:buClr>
              <a:buFontTx/>
              <a:buChar char="•"/>
            </a:pPr>
            <a:r>
              <a:rPr lang="en-US" sz="2000"/>
              <a:t>Discounted Carpool Parking</a:t>
            </a:r>
          </a:p>
          <a:p>
            <a:pPr>
              <a:spcBef>
                <a:spcPct val="50000"/>
              </a:spcBef>
              <a:buClr>
                <a:srgbClr val="3F9C35"/>
              </a:buClr>
            </a:pPr>
            <a:endParaRPr lang="en-US" sz="2600"/>
          </a:p>
        </p:txBody>
      </p:sp>
      <p:sp>
        <p:nvSpPr>
          <p:cNvPr id="50180" name="Text Box 5"/>
          <p:cNvSpPr txBox="1">
            <a:spLocks noChangeArrowheads="1"/>
          </p:cNvSpPr>
          <p:nvPr/>
        </p:nvSpPr>
        <p:spPr bwMode="auto">
          <a:xfrm>
            <a:off x="457200" y="2362200"/>
            <a:ext cx="3886200" cy="2101850"/>
          </a:xfrm>
          <a:prstGeom prst="rect">
            <a:avLst/>
          </a:prstGeom>
          <a:noFill/>
          <a:ln w="9525">
            <a:noFill/>
            <a:miter lim="800000"/>
            <a:headEnd/>
            <a:tailEnd/>
          </a:ln>
        </p:spPr>
        <p:txBody>
          <a:bodyPr>
            <a:spAutoFit/>
          </a:bodyPr>
          <a:lstStyle/>
          <a:p>
            <a:pPr algn="ctr"/>
            <a:r>
              <a:rPr lang="en-US" sz="4400" b="1">
                <a:solidFill>
                  <a:srgbClr val="3F9C35"/>
                </a:solidFill>
              </a:rPr>
              <a:t>MassRIDES Partner</a:t>
            </a:r>
          </a:p>
          <a:p>
            <a:pPr algn="ctr"/>
            <a:r>
              <a:rPr lang="en-US" sz="4400" b="1">
                <a:solidFill>
                  <a:srgbClr val="3F9C35"/>
                </a:solidFill>
              </a:rPr>
              <a:t>Examples</a:t>
            </a:r>
          </a:p>
        </p:txBody>
      </p:sp>
    </p:spTree>
    <p:extLst>
      <p:ext uri="{BB962C8B-B14F-4D97-AF65-F5344CB8AC3E}">
        <p14:creationId xmlns:p14="http://schemas.microsoft.com/office/powerpoint/2010/main" val="87909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owerpoint-slide-template2"/>
          <p:cNvPicPr>
            <a:picLocks noChangeAspect="1" noChangeArrowheads="1"/>
          </p:cNvPicPr>
          <p:nvPr/>
        </p:nvPicPr>
        <p:blipFill>
          <a:blip r:embed="rId3"/>
          <a:srcRect/>
          <a:stretch>
            <a:fillRect/>
          </a:stretch>
        </p:blipFill>
        <p:spPr bwMode="auto">
          <a:xfrm>
            <a:off x="0" y="-152400"/>
            <a:ext cx="9144000" cy="7010400"/>
          </a:xfrm>
          <a:prstGeom prst="rect">
            <a:avLst/>
          </a:prstGeom>
          <a:noFill/>
          <a:ln w="9525">
            <a:noFill/>
            <a:miter lim="800000"/>
            <a:headEnd/>
            <a:tailEnd/>
          </a:ln>
        </p:spPr>
      </p:pic>
      <p:sp>
        <p:nvSpPr>
          <p:cNvPr id="51202" name="Text Box 3"/>
          <p:cNvSpPr txBox="1">
            <a:spLocks noChangeArrowheads="1"/>
          </p:cNvSpPr>
          <p:nvPr/>
        </p:nvSpPr>
        <p:spPr bwMode="auto">
          <a:xfrm>
            <a:off x="609600" y="2057400"/>
            <a:ext cx="3657600" cy="2771775"/>
          </a:xfrm>
          <a:prstGeom prst="rect">
            <a:avLst/>
          </a:prstGeom>
          <a:noFill/>
          <a:ln w="9525">
            <a:noFill/>
            <a:miter lim="800000"/>
            <a:headEnd/>
            <a:tailEnd/>
          </a:ln>
        </p:spPr>
        <p:txBody>
          <a:bodyPr>
            <a:spAutoFit/>
          </a:bodyPr>
          <a:lstStyle/>
          <a:p>
            <a:pPr algn="ctr">
              <a:spcBef>
                <a:spcPct val="50000"/>
              </a:spcBef>
            </a:pPr>
            <a:r>
              <a:rPr lang="en-US" sz="4400" b="1">
                <a:solidFill>
                  <a:srgbClr val="3F9C35"/>
                </a:solidFill>
              </a:rPr>
              <a:t>Partnership Feature: </a:t>
            </a:r>
            <a:r>
              <a:rPr lang="en-US" sz="4400" b="1" i="1">
                <a:solidFill>
                  <a:srgbClr val="3F9C35"/>
                </a:solidFill>
              </a:rPr>
              <a:t>Emergency Ride Home</a:t>
            </a:r>
          </a:p>
        </p:txBody>
      </p:sp>
      <p:pic>
        <p:nvPicPr>
          <p:cNvPr id="51203" name="Picture 4" descr="49269sm"/>
          <p:cNvPicPr>
            <a:picLocks noChangeAspect="1" noChangeArrowheads="1"/>
          </p:cNvPicPr>
          <p:nvPr/>
        </p:nvPicPr>
        <p:blipFill>
          <a:blip r:embed="rId4"/>
          <a:srcRect/>
          <a:stretch>
            <a:fillRect/>
          </a:stretch>
        </p:blipFill>
        <p:spPr bwMode="auto">
          <a:xfrm>
            <a:off x="5260975" y="1219200"/>
            <a:ext cx="2968625" cy="4495800"/>
          </a:xfrm>
          <a:prstGeom prst="rect">
            <a:avLst/>
          </a:prstGeom>
          <a:noFill/>
          <a:ln w="9525">
            <a:noFill/>
            <a:miter lim="800000"/>
            <a:headEnd/>
            <a:tailEnd/>
          </a:ln>
        </p:spPr>
      </p:pic>
      <p:pic>
        <p:nvPicPr>
          <p:cNvPr id="51204" name="Picture 5"/>
          <p:cNvPicPr>
            <a:picLocks noChangeAspect="1" noChangeArrowheads="1"/>
          </p:cNvPicPr>
          <p:nvPr/>
        </p:nvPicPr>
        <p:blipFill>
          <a:blip r:embed="rId5"/>
          <a:srcRect l="6512" r="13025" b="4257"/>
          <a:stretch>
            <a:fillRect/>
          </a:stretch>
        </p:blipFill>
        <p:spPr bwMode="auto">
          <a:xfrm>
            <a:off x="7010400" y="6129338"/>
            <a:ext cx="1905000" cy="693737"/>
          </a:xfrm>
          <a:prstGeom prst="rect">
            <a:avLst/>
          </a:prstGeom>
          <a:noFill/>
          <a:ln w="9525">
            <a:noFill/>
            <a:miter lim="800000"/>
            <a:headEnd/>
            <a:tailEnd/>
          </a:ln>
        </p:spPr>
      </p:pic>
    </p:spTree>
    <p:extLst>
      <p:ext uri="{BB962C8B-B14F-4D97-AF65-F5344CB8AC3E}">
        <p14:creationId xmlns:p14="http://schemas.microsoft.com/office/powerpoint/2010/main" val="2954158566"/>
      </p:ext>
    </p:extLst>
  </p:cSld>
  <p:clrMapOvr>
    <a:masterClrMapping/>
  </p:clrMapOvr>
  <p:transition advTm="73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owerpoint-slide-template2"/>
          <p:cNvPicPr>
            <a:picLocks noChangeAspect="1" noChangeArrowheads="1"/>
          </p:cNvPicPr>
          <p:nvPr/>
        </p:nvPicPr>
        <p:blipFill>
          <a:blip r:embed="rId3"/>
          <a:srcRect/>
          <a:stretch>
            <a:fillRect/>
          </a:stretch>
        </p:blipFill>
        <p:spPr bwMode="auto">
          <a:xfrm>
            <a:off x="0" y="0"/>
            <a:ext cx="9144000" cy="7010400"/>
          </a:xfrm>
          <a:prstGeom prst="rect">
            <a:avLst/>
          </a:prstGeom>
          <a:noFill/>
          <a:ln w="9525">
            <a:noFill/>
            <a:miter lim="800000"/>
            <a:headEnd/>
            <a:tailEnd/>
          </a:ln>
        </p:spPr>
      </p:pic>
      <p:sp>
        <p:nvSpPr>
          <p:cNvPr id="53250" name="Text Box 3"/>
          <p:cNvSpPr txBox="1">
            <a:spLocks noChangeArrowheads="1"/>
          </p:cNvSpPr>
          <p:nvPr/>
        </p:nvSpPr>
        <p:spPr bwMode="auto">
          <a:xfrm>
            <a:off x="304800" y="2819400"/>
            <a:ext cx="4191000" cy="1311275"/>
          </a:xfrm>
          <a:prstGeom prst="rect">
            <a:avLst/>
          </a:prstGeom>
          <a:noFill/>
          <a:ln w="9525">
            <a:noFill/>
            <a:miter lim="800000"/>
            <a:headEnd/>
            <a:tailEnd/>
          </a:ln>
        </p:spPr>
        <p:txBody>
          <a:bodyPr>
            <a:spAutoFit/>
          </a:bodyPr>
          <a:lstStyle/>
          <a:p>
            <a:pPr algn="ctr"/>
            <a:r>
              <a:rPr lang="en-US" sz="4000" b="1">
                <a:solidFill>
                  <a:srgbClr val="3F9C35"/>
                </a:solidFill>
              </a:rPr>
              <a:t>Transportation</a:t>
            </a:r>
          </a:p>
          <a:p>
            <a:pPr algn="ctr"/>
            <a:r>
              <a:rPr lang="en-US" sz="4000" b="1">
                <a:solidFill>
                  <a:srgbClr val="3F9C35"/>
                </a:solidFill>
              </a:rPr>
              <a:t>Opportunities</a:t>
            </a:r>
          </a:p>
        </p:txBody>
      </p:sp>
      <p:sp>
        <p:nvSpPr>
          <p:cNvPr id="53251" name="Text Box 4"/>
          <p:cNvSpPr txBox="1">
            <a:spLocks noChangeArrowheads="1"/>
          </p:cNvSpPr>
          <p:nvPr/>
        </p:nvSpPr>
        <p:spPr bwMode="auto">
          <a:xfrm>
            <a:off x="5105400" y="2438400"/>
            <a:ext cx="3657600" cy="2870200"/>
          </a:xfrm>
          <a:prstGeom prst="rect">
            <a:avLst/>
          </a:prstGeom>
          <a:noFill/>
          <a:ln w="9525">
            <a:noFill/>
            <a:miter lim="800000"/>
            <a:headEnd/>
            <a:tailEnd/>
          </a:ln>
        </p:spPr>
        <p:txBody>
          <a:bodyPr>
            <a:spAutoFit/>
          </a:bodyPr>
          <a:lstStyle/>
          <a:p>
            <a:pPr>
              <a:spcBef>
                <a:spcPct val="50000"/>
              </a:spcBef>
              <a:buClr>
                <a:srgbClr val="3F9C35"/>
              </a:buClr>
              <a:buFontTx/>
              <a:buChar char="•"/>
            </a:pPr>
            <a:r>
              <a:rPr lang="en-US" sz="2600"/>
              <a:t>DEP Results</a:t>
            </a:r>
          </a:p>
          <a:p>
            <a:pPr>
              <a:spcBef>
                <a:spcPct val="50000"/>
              </a:spcBef>
              <a:buClr>
                <a:srgbClr val="3F9C35"/>
              </a:buClr>
              <a:buFontTx/>
              <a:buChar char="•"/>
            </a:pPr>
            <a:r>
              <a:rPr lang="en-US" sz="2600"/>
              <a:t>Parking Challenges</a:t>
            </a:r>
          </a:p>
          <a:p>
            <a:pPr>
              <a:spcBef>
                <a:spcPct val="50000"/>
              </a:spcBef>
              <a:buClr>
                <a:srgbClr val="3F9C35"/>
              </a:buClr>
              <a:buFontTx/>
              <a:buChar char="•"/>
            </a:pPr>
            <a:r>
              <a:rPr lang="en-US" sz="2600"/>
              <a:t>Next Steps</a:t>
            </a:r>
          </a:p>
          <a:p>
            <a:pPr>
              <a:spcBef>
                <a:spcPct val="50000"/>
              </a:spcBef>
              <a:buClr>
                <a:srgbClr val="3F9C35"/>
              </a:buClr>
              <a:buFontTx/>
              <a:buChar char="•"/>
            </a:pPr>
            <a:r>
              <a:rPr lang="en-US" sz="2600"/>
              <a:t>NuRide</a:t>
            </a:r>
          </a:p>
          <a:p>
            <a:pPr>
              <a:spcBef>
                <a:spcPct val="50000"/>
              </a:spcBef>
              <a:buClr>
                <a:srgbClr val="3F9C35"/>
              </a:buClr>
              <a:buFontTx/>
              <a:buChar char="•"/>
            </a:pPr>
            <a:endParaRPr lang="en-US" sz="2600"/>
          </a:p>
        </p:txBody>
      </p:sp>
      <p:pic>
        <p:nvPicPr>
          <p:cNvPr id="53252" name="Picture 5"/>
          <p:cNvPicPr>
            <a:picLocks noChangeAspect="1" noChangeArrowheads="1"/>
          </p:cNvPicPr>
          <p:nvPr/>
        </p:nvPicPr>
        <p:blipFill>
          <a:blip r:embed="rId4"/>
          <a:srcRect l="6512" r="13025" b="4257"/>
          <a:stretch>
            <a:fillRect/>
          </a:stretch>
        </p:blipFill>
        <p:spPr bwMode="auto">
          <a:xfrm>
            <a:off x="7010400" y="6129338"/>
            <a:ext cx="1905000" cy="693737"/>
          </a:xfrm>
          <a:prstGeom prst="rect">
            <a:avLst/>
          </a:prstGeom>
          <a:noFill/>
          <a:ln w="9525">
            <a:noFill/>
            <a:miter lim="800000"/>
            <a:headEnd/>
            <a:tailEnd/>
          </a:ln>
        </p:spPr>
      </p:pic>
    </p:spTree>
    <p:extLst>
      <p:ext uri="{BB962C8B-B14F-4D97-AF65-F5344CB8AC3E}">
        <p14:creationId xmlns:p14="http://schemas.microsoft.com/office/powerpoint/2010/main" val="2117193112"/>
      </p:ext>
    </p:extLst>
  </p:cSld>
  <p:clrMapOvr>
    <a:masterClrMapping/>
  </p:clrMapOvr>
  <p:transition advTm="266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owerpoint-slide-template2"/>
          <p:cNvPicPr>
            <a:picLocks noChangeAspect="1" noChangeArrowheads="1"/>
          </p:cNvPicPr>
          <p:nvPr/>
        </p:nvPicPr>
        <p:blipFill>
          <a:blip r:embed="rId3"/>
          <a:srcRect/>
          <a:stretch>
            <a:fillRect/>
          </a:stretch>
        </p:blipFill>
        <p:spPr bwMode="auto">
          <a:xfrm>
            <a:off x="0" y="-152400"/>
            <a:ext cx="9144000" cy="7010400"/>
          </a:xfrm>
          <a:prstGeom prst="rect">
            <a:avLst/>
          </a:prstGeom>
          <a:noFill/>
          <a:ln w="9525">
            <a:noFill/>
            <a:miter lim="800000"/>
            <a:headEnd/>
            <a:tailEnd/>
          </a:ln>
        </p:spPr>
      </p:pic>
      <p:sp>
        <p:nvSpPr>
          <p:cNvPr id="55298" name="Text Box 3"/>
          <p:cNvSpPr txBox="1">
            <a:spLocks noChangeArrowheads="1"/>
          </p:cNvSpPr>
          <p:nvPr/>
        </p:nvSpPr>
        <p:spPr bwMode="auto">
          <a:xfrm>
            <a:off x="609600" y="2057400"/>
            <a:ext cx="3657600" cy="1431925"/>
          </a:xfrm>
          <a:prstGeom prst="rect">
            <a:avLst/>
          </a:prstGeom>
          <a:noFill/>
          <a:ln w="9525">
            <a:noFill/>
            <a:miter lim="800000"/>
            <a:headEnd/>
            <a:tailEnd/>
          </a:ln>
        </p:spPr>
        <p:txBody>
          <a:bodyPr>
            <a:spAutoFit/>
          </a:bodyPr>
          <a:lstStyle/>
          <a:p>
            <a:pPr algn="ctr">
              <a:spcBef>
                <a:spcPct val="50000"/>
              </a:spcBef>
            </a:pPr>
            <a:r>
              <a:rPr lang="en-US" sz="4400" b="1">
                <a:solidFill>
                  <a:srgbClr val="3F9C35"/>
                </a:solidFill>
              </a:rPr>
              <a:t>Partnership Feature:</a:t>
            </a:r>
            <a:endParaRPr lang="en-US" sz="4400" b="1" i="1">
              <a:solidFill>
                <a:srgbClr val="3F9C35"/>
              </a:solidFill>
            </a:endParaRPr>
          </a:p>
        </p:txBody>
      </p:sp>
      <p:pic>
        <p:nvPicPr>
          <p:cNvPr id="55299" name="Picture 6" descr="shutterstock_2143501_carpoo"/>
          <p:cNvPicPr>
            <a:picLocks noChangeAspect="1" noChangeArrowheads="1"/>
          </p:cNvPicPr>
          <p:nvPr/>
        </p:nvPicPr>
        <p:blipFill>
          <a:blip r:embed="rId4"/>
          <a:srcRect/>
          <a:stretch>
            <a:fillRect/>
          </a:stretch>
        </p:blipFill>
        <p:spPr bwMode="auto">
          <a:xfrm>
            <a:off x="4800600" y="1981200"/>
            <a:ext cx="3962400" cy="2767013"/>
          </a:xfrm>
          <a:prstGeom prst="rect">
            <a:avLst/>
          </a:prstGeom>
          <a:noFill/>
          <a:ln w="9525">
            <a:noFill/>
            <a:miter lim="800000"/>
            <a:headEnd/>
            <a:tailEnd/>
          </a:ln>
        </p:spPr>
      </p:pic>
      <p:pic>
        <p:nvPicPr>
          <p:cNvPr id="55300" name="Picture 7"/>
          <p:cNvPicPr>
            <a:picLocks noChangeAspect="1" noChangeArrowheads="1"/>
          </p:cNvPicPr>
          <p:nvPr/>
        </p:nvPicPr>
        <p:blipFill>
          <a:blip r:embed="rId5"/>
          <a:srcRect l="6512" r="13025" b="4257"/>
          <a:stretch>
            <a:fillRect/>
          </a:stretch>
        </p:blipFill>
        <p:spPr bwMode="auto">
          <a:xfrm>
            <a:off x="7010400" y="6129338"/>
            <a:ext cx="1905000" cy="693737"/>
          </a:xfrm>
          <a:prstGeom prst="rect">
            <a:avLst/>
          </a:prstGeom>
          <a:noFill/>
          <a:ln w="9525">
            <a:noFill/>
            <a:miter lim="800000"/>
            <a:headEnd/>
            <a:tailEnd/>
          </a:ln>
        </p:spPr>
      </p:pic>
      <p:pic>
        <p:nvPicPr>
          <p:cNvPr id="55301" name="Picture 8" descr="NuRide_logo_GIF">
            <a:hlinkClick r:id="rId6"/>
          </p:cNvPr>
          <p:cNvPicPr>
            <a:picLocks noChangeAspect="1" noChangeArrowheads="1"/>
          </p:cNvPicPr>
          <p:nvPr/>
        </p:nvPicPr>
        <p:blipFill>
          <a:blip r:embed="rId7"/>
          <a:srcRect/>
          <a:stretch>
            <a:fillRect/>
          </a:stretch>
        </p:blipFill>
        <p:spPr bwMode="auto">
          <a:xfrm>
            <a:off x="381000" y="3657600"/>
            <a:ext cx="4097338" cy="1411288"/>
          </a:xfrm>
          <a:prstGeom prst="rect">
            <a:avLst/>
          </a:prstGeom>
          <a:noFill/>
          <a:ln w="9525">
            <a:noFill/>
            <a:miter lim="800000"/>
            <a:headEnd/>
            <a:tailEnd/>
          </a:ln>
        </p:spPr>
      </p:pic>
    </p:spTree>
    <p:extLst>
      <p:ext uri="{BB962C8B-B14F-4D97-AF65-F5344CB8AC3E}">
        <p14:creationId xmlns:p14="http://schemas.microsoft.com/office/powerpoint/2010/main" val="188487717"/>
      </p:ext>
    </p:extLst>
  </p:cSld>
  <p:clrMapOvr>
    <a:masterClrMapping/>
  </p:clrMapOvr>
  <p:transition advTm="73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Powerpoint-slide-template2"/>
          <p:cNvPicPr>
            <a:picLocks noChangeAspect="1" noChangeArrowheads="1"/>
          </p:cNvPicPr>
          <p:nvPr/>
        </p:nvPicPr>
        <p:blipFill>
          <a:blip r:embed="rId3"/>
          <a:srcRect/>
          <a:stretch>
            <a:fillRect/>
          </a:stretch>
        </p:blipFill>
        <p:spPr bwMode="auto">
          <a:xfrm>
            <a:off x="-76200" y="0"/>
            <a:ext cx="9220200" cy="6915150"/>
          </a:xfrm>
          <a:prstGeom prst="rect">
            <a:avLst/>
          </a:prstGeom>
          <a:noFill/>
          <a:ln w="9525">
            <a:noFill/>
            <a:miter lim="800000"/>
            <a:headEnd/>
            <a:tailEnd/>
          </a:ln>
        </p:spPr>
      </p:pic>
      <p:pic>
        <p:nvPicPr>
          <p:cNvPr id="57346" name="Picture 3"/>
          <p:cNvPicPr>
            <a:picLocks noChangeAspect="1" noChangeArrowheads="1"/>
          </p:cNvPicPr>
          <p:nvPr/>
        </p:nvPicPr>
        <p:blipFill>
          <a:blip r:embed="rId4"/>
          <a:srcRect l="6512" r="13025" b="4257"/>
          <a:stretch>
            <a:fillRect/>
          </a:stretch>
        </p:blipFill>
        <p:spPr bwMode="auto">
          <a:xfrm>
            <a:off x="7010400" y="6129338"/>
            <a:ext cx="1905000" cy="693737"/>
          </a:xfrm>
          <a:prstGeom prst="rect">
            <a:avLst/>
          </a:prstGeom>
          <a:noFill/>
          <a:ln w="9525">
            <a:noFill/>
            <a:miter lim="800000"/>
            <a:headEnd/>
            <a:tailEnd/>
          </a:ln>
        </p:spPr>
      </p:pic>
      <p:sp>
        <p:nvSpPr>
          <p:cNvPr id="57347" name="Rectangle 4"/>
          <p:cNvSpPr>
            <a:spLocks noChangeArrowheads="1"/>
          </p:cNvSpPr>
          <p:nvPr/>
        </p:nvSpPr>
        <p:spPr bwMode="auto">
          <a:xfrm>
            <a:off x="381000" y="1676400"/>
            <a:ext cx="1828800" cy="3200400"/>
          </a:xfrm>
          <a:prstGeom prst="rect">
            <a:avLst/>
          </a:prstGeom>
          <a:noFill/>
          <a:ln w="9525">
            <a:noFill/>
            <a:miter lim="800000"/>
            <a:headEnd/>
            <a:tailEnd/>
          </a:ln>
        </p:spPr>
        <p:txBody>
          <a:bodyPr/>
          <a:lstStyle/>
          <a:p>
            <a:pPr algn="ctr">
              <a:spcBef>
                <a:spcPct val="30000"/>
              </a:spcBef>
            </a:pPr>
            <a:r>
              <a:rPr lang="en-US" sz="3200" b="1">
                <a:solidFill>
                  <a:srgbClr val="3F9C35"/>
                </a:solidFill>
              </a:rPr>
              <a:t>Tufts</a:t>
            </a:r>
          </a:p>
          <a:p>
            <a:pPr algn="ctr">
              <a:spcBef>
                <a:spcPct val="30000"/>
              </a:spcBef>
            </a:pPr>
            <a:r>
              <a:rPr lang="en-US" sz="3200" b="1">
                <a:solidFill>
                  <a:srgbClr val="3F9C35"/>
                </a:solidFill>
              </a:rPr>
              <a:t>Nuride</a:t>
            </a:r>
          </a:p>
          <a:p>
            <a:pPr algn="ctr">
              <a:spcBef>
                <a:spcPct val="30000"/>
              </a:spcBef>
            </a:pPr>
            <a:r>
              <a:rPr lang="en-US" sz="3200" b="1">
                <a:solidFill>
                  <a:srgbClr val="3F9C35"/>
                </a:solidFill>
              </a:rPr>
              <a:t>Data</a:t>
            </a:r>
          </a:p>
          <a:p>
            <a:pPr algn="ctr">
              <a:spcBef>
                <a:spcPct val="30000"/>
              </a:spcBef>
            </a:pPr>
            <a:endParaRPr lang="en-US" b="1"/>
          </a:p>
          <a:p>
            <a:pPr algn="ctr"/>
            <a:endParaRPr lang="en-US" sz="3200"/>
          </a:p>
        </p:txBody>
      </p:sp>
      <p:pic>
        <p:nvPicPr>
          <p:cNvPr id="57348" name="Picture 5" descr="University of Massachusetts Boston">
            <a:hlinkClick r:id="rId5"/>
          </p:cNvPr>
          <p:cNvPicPr>
            <a:picLocks noChangeAspect="1" noChangeArrowheads="1"/>
          </p:cNvPicPr>
          <p:nvPr/>
        </p:nvPicPr>
        <p:blipFill>
          <a:blip r:embed="rId6"/>
          <a:srcRect/>
          <a:stretch>
            <a:fillRect/>
          </a:stretch>
        </p:blipFill>
        <p:spPr bwMode="auto">
          <a:xfrm>
            <a:off x="4095750" y="2809875"/>
            <a:ext cx="952500" cy="1238250"/>
          </a:xfrm>
          <a:prstGeom prst="rect">
            <a:avLst/>
          </a:prstGeom>
          <a:noFill/>
          <a:ln w="9525">
            <a:noFill/>
            <a:miter lim="800000"/>
            <a:headEnd/>
            <a:tailEnd/>
          </a:ln>
        </p:spPr>
      </p:pic>
      <p:pic>
        <p:nvPicPr>
          <p:cNvPr id="57350" name="Picture 6" descr="tufts_dash"/>
          <p:cNvPicPr>
            <a:picLocks noChangeAspect="1" noChangeArrowheads="1"/>
          </p:cNvPicPr>
          <p:nvPr/>
        </p:nvPicPr>
        <p:blipFill>
          <a:blip r:embed="rId7"/>
          <a:srcRect/>
          <a:stretch>
            <a:fillRect/>
          </a:stretch>
        </p:blipFill>
        <p:spPr bwMode="auto">
          <a:xfrm>
            <a:off x="2209800" y="914400"/>
            <a:ext cx="5791200" cy="5095875"/>
          </a:xfrm>
          <a:prstGeom prst="rect">
            <a:avLst/>
          </a:prstGeom>
          <a:noFill/>
        </p:spPr>
      </p:pic>
    </p:spTree>
    <p:extLst>
      <p:ext uri="{BB962C8B-B14F-4D97-AF65-F5344CB8AC3E}">
        <p14:creationId xmlns:p14="http://schemas.microsoft.com/office/powerpoint/2010/main" val="1366954009"/>
      </p:ext>
    </p:extLst>
  </p:cSld>
  <p:clrMapOvr>
    <a:masterClrMapping/>
  </p:clrMapOvr>
  <p:transition advTm="126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owerpoint-slide-template2"/>
          <p:cNvPicPr>
            <a:picLocks noChangeAspect="1" noChangeArrowheads="1"/>
          </p:cNvPicPr>
          <p:nvPr/>
        </p:nvPicPr>
        <p:blipFill>
          <a:blip r:embed="rId3"/>
          <a:srcRect/>
          <a:stretch>
            <a:fillRect/>
          </a:stretch>
        </p:blipFill>
        <p:spPr bwMode="auto">
          <a:xfrm>
            <a:off x="-76200" y="0"/>
            <a:ext cx="9220200" cy="6915150"/>
          </a:xfrm>
          <a:prstGeom prst="rect">
            <a:avLst/>
          </a:prstGeom>
          <a:noFill/>
          <a:ln w="9525">
            <a:noFill/>
            <a:miter lim="800000"/>
            <a:headEnd/>
            <a:tailEnd/>
          </a:ln>
        </p:spPr>
      </p:pic>
      <p:pic>
        <p:nvPicPr>
          <p:cNvPr id="73731" name="Picture 3"/>
          <p:cNvPicPr>
            <a:picLocks noChangeAspect="1" noChangeArrowheads="1"/>
          </p:cNvPicPr>
          <p:nvPr/>
        </p:nvPicPr>
        <p:blipFill>
          <a:blip r:embed="rId4"/>
          <a:srcRect l="6512" r="13025" b="4257"/>
          <a:stretch>
            <a:fillRect/>
          </a:stretch>
        </p:blipFill>
        <p:spPr bwMode="auto">
          <a:xfrm>
            <a:off x="7010400" y="6129338"/>
            <a:ext cx="1905000" cy="693737"/>
          </a:xfrm>
          <a:prstGeom prst="rect">
            <a:avLst/>
          </a:prstGeom>
          <a:noFill/>
          <a:ln w="9525">
            <a:noFill/>
            <a:miter lim="800000"/>
            <a:headEnd/>
            <a:tailEnd/>
          </a:ln>
        </p:spPr>
      </p:pic>
      <p:sp>
        <p:nvSpPr>
          <p:cNvPr id="73732" name="Rectangle 4"/>
          <p:cNvSpPr>
            <a:spLocks noChangeArrowheads="1"/>
          </p:cNvSpPr>
          <p:nvPr/>
        </p:nvSpPr>
        <p:spPr bwMode="auto">
          <a:xfrm>
            <a:off x="304800" y="914400"/>
            <a:ext cx="8305800" cy="5029200"/>
          </a:xfrm>
          <a:prstGeom prst="rect">
            <a:avLst/>
          </a:prstGeom>
          <a:noFill/>
          <a:ln w="9525">
            <a:noFill/>
            <a:miter lim="800000"/>
            <a:headEnd/>
            <a:tailEnd/>
          </a:ln>
        </p:spPr>
        <p:txBody>
          <a:bodyPr/>
          <a:lstStyle/>
          <a:p>
            <a:pPr algn="ctr">
              <a:spcBef>
                <a:spcPct val="30000"/>
              </a:spcBef>
            </a:pPr>
            <a:r>
              <a:rPr lang="en-US" sz="3200" b="1">
                <a:solidFill>
                  <a:srgbClr val="3F9C35"/>
                </a:solidFill>
              </a:rPr>
              <a:t>Questions?</a:t>
            </a:r>
          </a:p>
          <a:p>
            <a:pPr algn="ctr">
              <a:spcBef>
                <a:spcPct val="30000"/>
              </a:spcBef>
            </a:pPr>
            <a:endParaRPr lang="en-US" b="1"/>
          </a:p>
          <a:p>
            <a:pPr algn="ctr"/>
            <a:r>
              <a:rPr lang="en-US" sz="3200"/>
              <a:t>Ari Ofsevit</a:t>
            </a:r>
          </a:p>
          <a:p>
            <a:pPr algn="ctr"/>
            <a:r>
              <a:rPr lang="en-US" sz="3200"/>
              <a:t>Worksite Coordinator</a:t>
            </a:r>
            <a:br>
              <a:rPr lang="en-US" sz="3200"/>
            </a:br>
            <a:r>
              <a:rPr lang="en-US" sz="3200"/>
              <a:t>MassRIDES</a:t>
            </a:r>
          </a:p>
          <a:p>
            <a:pPr algn="ctr"/>
            <a:r>
              <a:rPr lang="en-US" sz="3200"/>
              <a:t>617.892.6079</a:t>
            </a:r>
          </a:p>
          <a:p>
            <a:pPr algn="ctr"/>
            <a:r>
              <a:rPr lang="en-US" sz="3200"/>
              <a:t>ari.ofsevit@state.ma.us</a:t>
            </a:r>
          </a:p>
          <a:p>
            <a:pPr algn="ctr"/>
            <a:r>
              <a:rPr lang="en-US" sz="3200">
                <a:solidFill>
                  <a:srgbClr val="3F9C35"/>
                </a:solidFill>
                <a:hlinkClick r:id="rId5"/>
              </a:rPr>
              <a:t>www.commute.com</a:t>
            </a:r>
            <a:endParaRPr lang="en-US" sz="3200">
              <a:solidFill>
                <a:srgbClr val="3F9C35"/>
              </a:solidFill>
            </a:endParaRPr>
          </a:p>
          <a:p>
            <a:pPr algn="ctr"/>
            <a:r>
              <a:rPr lang="en-US" sz="3200">
                <a:solidFill>
                  <a:srgbClr val="3F9C35"/>
                </a:solidFill>
                <a:hlinkClick r:id="rId6"/>
              </a:rPr>
              <a:t>twitter.com/MassRIDES</a:t>
            </a:r>
            <a:r>
              <a:rPr lang="en-US" sz="3200"/>
              <a:t> </a:t>
            </a:r>
          </a:p>
        </p:txBody>
      </p:sp>
      <p:pic>
        <p:nvPicPr>
          <p:cNvPr id="73733" name="Picture 5" descr="University of Massachusetts Boston">
            <a:hlinkClick r:id="rId7"/>
          </p:cNvPr>
          <p:cNvPicPr>
            <a:picLocks noChangeAspect="1" noChangeArrowheads="1"/>
          </p:cNvPicPr>
          <p:nvPr/>
        </p:nvPicPr>
        <p:blipFill>
          <a:blip r:embed="rId8"/>
          <a:srcRect/>
          <a:stretch>
            <a:fillRect/>
          </a:stretch>
        </p:blipFill>
        <p:spPr bwMode="auto">
          <a:xfrm>
            <a:off x="4095750" y="2809875"/>
            <a:ext cx="952500" cy="1238250"/>
          </a:xfrm>
          <a:prstGeom prst="rect">
            <a:avLst/>
          </a:prstGeom>
          <a:noFill/>
          <a:ln w="9525">
            <a:noFill/>
            <a:miter lim="800000"/>
            <a:headEnd/>
            <a:tailEnd/>
          </a:ln>
        </p:spPr>
      </p:pic>
    </p:spTree>
    <p:extLst>
      <p:ext uri="{BB962C8B-B14F-4D97-AF65-F5344CB8AC3E}">
        <p14:creationId xmlns:p14="http://schemas.microsoft.com/office/powerpoint/2010/main" val="1151170715"/>
      </p:ext>
    </p:extLst>
  </p:cSld>
  <p:clrMapOvr>
    <a:masterClrMapping/>
  </p:clrMapOvr>
  <p:transition advTm="126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your office </a:t>
            </a:r>
            <a:endParaRPr lang="en-US" dirty="0"/>
          </a:p>
        </p:txBody>
      </p:sp>
      <p:sp>
        <p:nvSpPr>
          <p:cNvPr id="5" name="Content Placeholder 4"/>
          <p:cNvSpPr>
            <a:spLocks noGrp="1"/>
          </p:cNvSpPr>
          <p:nvPr>
            <p:ph sz="quarter" idx="1"/>
          </p:nvPr>
        </p:nvSpPr>
        <p:spPr>
          <a:xfrm>
            <a:off x="301752" y="1527048"/>
            <a:ext cx="8503920" cy="4797552"/>
          </a:xfrm>
        </p:spPr>
        <p:txBody>
          <a:bodyPr>
            <a:normAutofit fontScale="70000" lnSpcReduction="20000"/>
          </a:bodyPr>
          <a:lstStyle/>
          <a:p>
            <a:r>
              <a:rPr lang="en-US" dirty="0" smtClean="0"/>
              <a:t>Intra- or Inter-Office Challenges </a:t>
            </a:r>
          </a:p>
          <a:p>
            <a:r>
              <a:rPr lang="en-US" dirty="0" smtClean="0"/>
              <a:t>Try It Days</a:t>
            </a:r>
          </a:p>
          <a:p>
            <a:r>
              <a:rPr lang="en-US" dirty="0" err="1" smtClean="0"/>
              <a:t>NuRide</a:t>
            </a:r>
            <a:r>
              <a:rPr lang="en-US" dirty="0" smtClean="0"/>
              <a:t> Membership Drives</a:t>
            </a:r>
          </a:p>
          <a:p>
            <a:r>
              <a:rPr lang="en-US" dirty="0" smtClean="0"/>
              <a:t>World Car Free Day on September 22nd</a:t>
            </a:r>
          </a:p>
          <a:p>
            <a:r>
              <a:rPr lang="en-US" dirty="0" smtClean="0"/>
              <a:t>Host </a:t>
            </a:r>
            <a:r>
              <a:rPr lang="en-US" dirty="0" err="1" smtClean="0"/>
              <a:t>MassRides</a:t>
            </a:r>
            <a:r>
              <a:rPr lang="en-US" dirty="0" smtClean="0"/>
              <a:t> at your office (contact </a:t>
            </a:r>
            <a:r>
              <a:rPr lang="en-US" dirty="0" smtClean="0">
                <a:hlinkClick r:id="rId3"/>
              </a:rPr>
              <a:t>ari.ofsevit@state.ma.us</a:t>
            </a:r>
            <a:r>
              <a:rPr lang="en-US" dirty="0" smtClean="0"/>
              <a:t>) </a:t>
            </a:r>
          </a:p>
          <a:p>
            <a:r>
              <a:rPr lang="en-US" dirty="0" smtClean="0"/>
              <a:t>Host events during Bay State Bike Week (May 14th to 20th) make it an “alternative commute to work week” with a raffle. </a:t>
            </a:r>
          </a:p>
          <a:p>
            <a:r>
              <a:rPr lang="en-US" dirty="0" smtClean="0"/>
              <a:t>Pass out information on bus routes and schedules that pass by your office </a:t>
            </a:r>
          </a:p>
          <a:p>
            <a:r>
              <a:rPr lang="en-US" dirty="0" smtClean="0"/>
              <a:t>Have folks calculate the real costs of owning and using a car</a:t>
            </a:r>
          </a:p>
          <a:p>
            <a:r>
              <a:rPr lang="en-US" dirty="0" smtClean="0"/>
              <a:t>Suggest folks take the train to places less than 250 miles away (NYC, RI, CT, Portland) instead of flying </a:t>
            </a:r>
          </a:p>
          <a:p>
            <a:r>
              <a:rPr lang="en-US" dirty="0" smtClean="0"/>
              <a:t>Encourage commuting-buddies – where people take the bus/train together </a:t>
            </a:r>
          </a:p>
          <a:p>
            <a:r>
              <a:rPr lang="en-US" dirty="0" smtClean="0"/>
              <a:t>Set up an office Google Earth map that shows where everyone lives (with first names and street names or towns only) so it’s easier for folks to find people who live near them. </a:t>
            </a:r>
          </a:p>
          <a:p>
            <a:r>
              <a:rPr lang="en-US" dirty="0" smtClean="0"/>
              <a:t>Try out video-conferencing </a:t>
            </a:r>
          </a:p>
          <a:p>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28600"/>
            <a:ext cx="8667750" cy="911352"/>
          </a:xfrm>
        </p:spPr>
        <p:txBody>
          <a:bodyPr>
            <a:normAutofit fontScale="90000"/>
          </a:bodyPr>
          <a:lstStyle/>
          <a:p>
            <a:r>
              <a:rPr lang="en-US" dirty="0" smtClean="0"/>
              <a:t>U.S. Emissions with electricity distributed to economic sectors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95" y="1447800"/>
            <a:ext cx="7391400" cy="524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5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Tufts 2010 Emissions by Source - all campuses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43142875"/>
              </p:ext>
            </p:extLst>
          </p:nvPr>
        </p:nvGraphicFramePr>
        <p:xfrm>
          <a:off x="0" y="1511518"/>
          <a:ext cx="8991599" cy="5194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by mode of transport</a:t>
            </a:r>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105400" y="3810000"/>
            <a:ext cx="2857500" cy="2085975"/>
          </a:xfrm>
          <a:prstGeom prst="rect">
            <a:avLst/>
          </a:prstGeom>
          <a:noFill/>
          <a:ln w="9525">
            <a:noFill/>
            <a:miter lim="800000"/>
            <a:headEnd/>
            <a:tailEnd/>
          </a:ln>
        </p:spPr>
      </p:pic>
      <p:sp>
        <p:nvSpPr>
          <p:cNvPr id="4" name="Title 3"/>
          <p:cNvSpPr>
            <a:spLocks noGrp="1"/>
          </p:cNvSpPr>
          <p:nvPr>
            <p:ph type="title"/>
          </p:nvPr>
        </p:nvSpPr>
        <p:spPr>
          <a:xfrm>
            <a:off x="457200" y="304800"/>
            <a:ext cx="8229600" cy="838200"/>
          </a:xfrm>
        </p:spPr>
        <p:txBody>
          <a:bodyPr>
            <a:normAutofit/>
          </a:bodyPr>
          <a:lstStyle/>
          <a:p>
            <a:r>
              <a:rPr lang="en-US" sz="4000" dirty="0" smtClean="0"/>
              <a:t>Massachusetts</a:t>
            </a:r>
            <a:endParaRPr lang="en-US" sz="4000" dirty="0"/>
          </a:p>
        </p:txBody>
      </p:sp>
      <p:sp>
        <p:nvSpPr>
          <p:cNvPr id="5" name="Content Placeholder 4"/>
          <p:cNvSpPr>
            <a:spLocks noGrp="1"/>
          </p:cNvSpPr>
          <p:nvPr>
            <p:ph sz="quarter" idx="1"/>
          </p:nvPr>
        </p:nvSpPr>
        <p:spPr>
          <a:xfrm>
            <a:off x="457200" y="1600201"/>
            <a:ext cx="7543800" cy="2514600"/>
          </a:xfrm>
        </p:spPr>
        <p:txBody>
          <a:bodyPr/>
          <a:lstStyle/>
          <a:p>
            <a:pPr>
              <a:buClr>
                <a:schemeClr val="accent2"/>
              </a:buClr>
            </a:pPr>
            <a:r>
              <a:rPr lang="en-US" b="1" dirty="0" smtClean="0">
                <a:latin typeface="Arial Unicode MS" pitchFamily="34" charset="-128"/>
              </a:rPr>
              <a:t>3 million </a:t>
            </a:r>
            <a:r>
              <a:rPr lang="en-US" dirty="0" smtClean="0">
                <a:latin typeface="Arial Unicode MS" pitchFamily="34" charset="-128"/>
              </a:rPr>
              <a:t>commuters </a:t>
            </a:r>
          </a:p>
          <a:p>
            <a:pPr>
              <a:buClr>
                <a:schemeClr val="accent2"/>
              </a:buClr>
            </a:pPr>
            <a:r>
              <a:rPr lang="en-US" b="1" dirty="0" smtClean="0">
                <a:latin typeface="Arial Unicode MS" pitchFamily="34" charset="-128"/>
              </a:rPr>
              <a:t>74% drive alone </a:t>
            </a:r>
          </a:p>
          <a:p>
            <a:pPr>
              <a:buClr>
                <a:schemeClr val="accent2"/>
              </a:buClr>
            </a:pPr>
            <a:r>
              <a:rPr lang="en-US" b="1" dirty="0" smtClean="0">
                <a:latin typeface="Arial Unicode MS" pitchFamily="34" charset="-128"/>
              </a:rPr>
              <a:t>Over  50%</a:t>
            </a:r>
            <a:r>
              <a:rPr lang="en-US" dirty="0" smtClean="0">
                <a:latin typeface="Arial Unicode MS" pitchFamily="34" charset="-128"/>
              </a:rPr>
              <a:t> of New England’s ozone-forming pollutants</a:t>
            </a:r>
            <a:endParaRPr lang="en-US" b="1" dirty="0" smtClean="0">
              <a:latin typeface="Arial Unicode MS" pitchFamily="34" charset="-128"/>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Tufts - Fall 2011 </a:t>
            </a:r>
            <a:endParaRPr lang="en-US" sz="4000" dirty="0"/>
          </a:p>
        </p:txBody>
      </p:sp>
      <p:sp>
        <p:nvSpPr>
          <p:cNvPr id="3" name="Content Placeholder 2"/>
          <p:cNvSpPr>
            <a:spLocks noGrp="1"/>
          </p:cNvSpPr>
          <p:nvPr>
            <p:ph sz="quarter" idx="1"/>
          </p:nvPr>
        </p:nvSpPr>
        <p:spPr>
          <a:xfrm>
            <a:off x="304800" y="4524632"/>
            <a:ext cx="3581400" cy="1342768"/>
          </a:xfrm>
        </p:spPr>
        <p:txBody>
          <a:bodyPr/>
          <a:lstStyle/>
          <a:p>
            <a:pPr marL="0" indent="0">
              <a:buNone/>
            </a:pPr>
            <a:r>
              <a:rPr lang="en-US" sz="1600" dirty="0" smtClean="0"/>
              <a:t>(the remainder worked from home or simply were not on campus that day)</a:t>
            </a:r>
            <a:endParaRPr lang="en-US" sz="1600" dirty="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54021055"/>
              </p:ext>
            </p:extLst>
          </p:nvPr>
        </p:nvGraphicFramePr>
        <p:xfrm>
          <a:off x="381000" y="1706880"/>
          <a:ext cx="5791200" cy="2636520"/>
        </p:xfrm>
        <a:graphic>
          <a:graphicData uri="http://schemas.openxmlformats.org/drawingml/2006/table">
            <a:tbl>
              <a:tblPr firstRow="1" bandRow="1">
                <a:tableStyleId>{5C22544A-7EE6-4342-B048-85BDC9FD1C3A}</a:tableStyleId>
              </a:tblPr>
              <a:tblGrid>
                <a:gridCol w="1828800"/>
                <a:gridCol w="2057400"/>
                <a:gridCol w="1905000"/>
              </a:tblGrid>
              <a:tr h="591833">
                <a:tc>
                  <a:txBody>
                    <a:bodyPr/>
                    <a:lstStyle/>
                    <a:p>
                      <a:r>
                        <a:rPr lang="en-US" dirty="0" smtClean="0"/>
                        <a:t>Mode</a:t>
                      </a:r>
                      <a:endParaRPr lang="en-US" dirty="0"/>
                    </a:p>
                  </a:txBody>
                  <a:tcPr/>
                </a:tc>
                <a:tc>
                  <a:txBody>
                    <a:bodyPr/>
                    <a:lstStyle/>
                    <a:p>
                      <a:r>
                        <a:rPr lang="en-US" dirty="0" smtClean="0"/>
                        <a:t>Staff</a:t>
                      </a:r>
                      <a:r>
                        <a:rPr lang="en-US" baseline="0" dirty="0" smtClean="0"/>
                        <a:t> &amp; faculty</a:t>
                      </a:r>
                      <a:endParaRPr lang="en-US" dirty="0"/>
                    </a:p>
                  </a:txBody>
                  <a:tcPr/>
                </a:tc>
                <a:tc>
                  <a:txBody>
                    <a:bodyPr/>
                    <a:lstStyle/>
                    <a:p>
                      <a:r>
                        <a:rPr lang="en-US" dirty="0" smtClean="0"/>
                        <a:t>Students*</a:t>
                      </a:r>
                      <a:endParaRPr lang="en-US" dirty="0"/>
                    </a:p>
                  </a:txBody>
                  <a:tcPr/>
                </a:tc>
              </a:tr>
              <a:tr h="474967">
                <a:tc>
                  <a:txBody>
                    <a:bodyPr/>
                    <a:lstStyle/>
                    <a:p>
                      <a:r>
                        <a:rPr lang="en-US" dirty="0" smtClean="0"/>
                        <a:t>Drive alone</a:t>
                      </a:r>
                      <a:endParaRPr lang="en-US" dirty="0"/>
                    </a:p>
                  </a:txBody>
                  <a:tcPr/>
                </a:tc>
                <a:tc>
                  <a:txBody>
                    <a:bodyPr/>
                    <a:lstStyle/>
                    <a:p>
                      <a:pPr algn="ctr"/>
                      <a:r>
                        <a:rPr lang="en-US" dirty="0" smtClean="0"/>
                        <a:t>64.76%</a:t>
                      </a:r>
                      <a:endParaRPr lang="en-US" dirty="0"/>
                    </a:p>
                  </a:txBody>
                  <a:tcPr/>
                </a:tc>
                <a:tc>
                  <a:txBody>
                    <a:bodyPr/>
                    <a:lstStyle/>
                    <a:p>
                      <a:pPr algn="ctr"/>
                      <a:r>
                        <a:rPr lang="en-US" dirty="0" smtClean="0"/>
                        <a:t>10.62%</a:t>
                      </a:r>
                      <a:endParaRPr lang="en-US" dirty="0"/>
                    </a:p>
                  </a:txBody>
                  <a:tcPr/>
                </a:tc>
              </a:tr>
              <a:tr h="342887">
                <a:tc>
                  <a:txBody>
                    <a:bodyPr/>
                    <a:lstStyle/>
                    <a:p>
                      <a:r>
                        <a:rPr lang="en-US" dirty="0" smtClean="0"/>
                        <a:t>Carpool</a:t>
                      </a:r>
                      <a:endParaRPr lang="en-US" dirty="0"/>
                    </a:p>
                  </a:txBody>
                  <a:tcPr/>
                </a:tc>
                <a:tc>
                  <a:txBody>
                    <a:bodyPr/>
                    <a:lstStyle/>
                    <a:p>
                      <a:pPr algn="ctr"/>
                      <a:r>
                        <a:rPr lang="en-US" dirty="0" smtClean="0"/>
                        <a:t>5.04%</a:t>
                      </a:r>
                    </a:p>
                  </a:txBody>
                  <a:tcPr/>
                </a:tc>
                <a:tc>
                  <a:txBody>
                    <a:bodyPr/>
                    <a:lstStyle/>
                    <a:p>
                      <a:pPr algn="ctr"/>
                      <a:r>
                        <a:rPr lang="en-US" dirty="0" smtClean="0"/>
                        <a:t>1.24%</a:t>
                      </a:r>
                      <a:endParaRPr lang="en-US" dirty="0"/>
                    </a:p>
                  </a:txBody>
                  <a:tcPr/>
                </a:tc>
              </a:tr>
              <a:tr h="472440">
                <a:tc>
                  <a:txBody>
                    <a:bodyPr/>
                    <a:lstStyle/>
                    <a:p>
                      <a:r>
                        <a:rPr lang="en-US" dirty="0" smtClean="0"/>
                        <a:t>Public</a:t>
                      </a:r>
                      <a:r>
                        <a:rPr lang="en-US" baseline="0" dirty="0" smtClean="0"/>
                        <a:t> transit</a:t>
                      </a:r>
                      <a:endParaRPr lang="en-US" dirty="0"/>
                    </a:p>
                  </a:txBody>
                  <a:tcPr/>
                </a:tc>
                <a:tc>
                  <a:txBody>
                    <a:bodyPr/>
                    <a:lstStyle/>
                    <a:p>
                      <a:pPr algn="ctr"/>
                      <a:r>
                        <a:rPr lang="en-US" dirty="0" smtClean="0"/>
                        <a:t>8.86%</a:t>
                      </a:r>
                      <a:endParaRPr lang="en-US" dirty="0"/>
                    </a:p>
                  </a:txBody>
                  <a:tcPr/>
                </a:tc>
                <a:tc>
                  <a:txBody>
                    <a:bodyPr/>
                    <a:lstStyle/>
                    <a:p>
                      <a:pPr algn="ctr"/>
                      <a:r>
                        <a:rPr lang="en-US" dirty="0" smtClean="0"/>
                        <a:t>13.12%</a:t>
                      </a:r>
                      <a:endParaRPr lang="en-US" dirty="0"/>
                    </a:p>
                  </a:txBody>
                  <a:tcPr/>
                </a:tc>
              </a:tr>
              <a:tr h="342887">
                <a:tc>
                  <a:txBody>
                    <a:bodyPr/>
                    <a:lstStyle/>
                    <a:p>
                      <a:r>
                        <a:rPr lang="en-US" dirty="0" smtClean="0"/>
                        <a:t>Bicycle</a:t>
                      </a:r>
                      <a:endParaRPr lang="en-US" dirty="0"/>
                    </a:p>
                  </a:txBody>
                  <a:tcPr/>
                </a:tc>
                <a:tc>
                  <a:txBody>
                    <a:bodyPr/>
                    <a:lstStyle/>
                    <a:p>
                      <a:pPr algn="ctr"/>
                      <a:r>
                        <a:rPr lang="en-US" dirty="0" smtClean="0"/>
                        <a:t>4.72%</a:t>
                      </a:r>
                      <a:endParaRPr lang="en-US" dirty="0"/>
                    </a:p>
                  </a:txBody>
                  <a:tcPr/>
                </a:tc>
                <a:tc>
                  <a:txBody>
                    <a:bodyPr/>
                    <a:lstStyle/>
                    <a:p>
                      <a:pPr algn="ctr"/>
                      <a:r>
                        <a:rPr lang="en-US" dirty="0" smtClean="0"/>
                        <a:t>13.62%</a:t>
                      </a:r>
                      <a:endParaRPr lang="en-US" dirty="0"/>
                    </a:p>
                  </a:txBody>
                  <a:tcPr/>
                </a:tc>
              </a:tr>
              <a:tr h="342887">
                <a:tc>
                  <a:txBody>
                    <a:bodyPr/>
                    <a:lstStyle/>
                    <a:p>
                      <a:r>
                        <a:rPr lang="en-US" dirty="0" smtClean="0"/>
                        <a:t>Walk</a:t>
                      </a:r>
                      <a:endParaRPr lang="en-US" dirty="0"/>
                    </a:p>
                  </a:txBody>
                  <a:tcPr/>
                </a:tc>
                <a:tc>
                  <a:txBody>
                    <a:bodyPr/>
                    <a:lstStyle/>
                    <a:p>
                      <a:pPr algn="ctr"/>
                      <a:r>
                        <a:rPr lang="en-US" dirty="0" smtClean="0"/>
                        <a:t>7.16%</a:t>
                      </a:r>
                      <a:endParaRPr lang="en-US" dirty="0"/>
                    </a:p>
                  </a:txBody>
                  <a:tcPr/>
                </a:tc>
                <a:tc>
                  <a:txBody>
                    <a:bodyPr/>
                    <a:lstStyle/>
                    <a:p>
                      <a:pPr algn="ctr"/>
                      <a:r>
                        <a:rPr lang="en-US" dirty="0" smtClean="0"/>
                        <a:t>48.72%</a:t>
                      </a:r>
                      <a:endParaRPr lang="en-US" dirty="0"/>
                    </a:p>
                  </a:txBody>
                  <a:tcPr/>
                </a:tc>
              </a:tr>
            </a:tbl>
          </a:graphicData>
        </a:graphic>
      </p:graphicFrame>
      <p:pic>
        <p:nvPicPr>
          <p:cNvPr id="101378" name="Picture 2"/>
          <p:cNvPicPr>
            <a:picLocks noChangeAspect="1" noChangeArrowheads="1"/>
          </p:cNvPicPr>
          <p:nvPr/>
        </p:nvPicPr>
        <p:blipFill>
          <a:blip r:embed="rId3" cstate="print"/>
          <a:srcRect/>
          <a:stretch>
            <a:fillRect/>
          </a:stretch>
        </p:blipFill>
        <p:spPr bwMode="auto">
          <a:xfrm>
            <a:off x="6415216" y="1828800"/>
            <a:ext cx="2286000" cy="3429000"/>
          </a:xfrm>
          <a:prstGeom prst="rect">
            <a:avLst/>
          </a:prstGeom>
          <a:noFill/>
          <a:ln w="9525">
            <a:noFill/>
            <a:miter lim="800000"/>
            <a:headEnd/>
            <a:tailEnd/>
          </a:ln>
          <a:effectLst/>
        </p:spPr>
      </p:pic>
      <p:sp>
        <p:nvSpPr>
          <p:cNvPr id="8" name="TextBox 7"/>
          <p:cNvSpPr txBox="1"/>
          <p:nvPr/>
        </p:nvSpPr>
        <p:spPr>
          <a:xfrm>
            <a:off x="4191000" y="4485382"/>
            <a:ext cx="1752600" cy="1077218"/>
          </a:xfrm>
          <a:prstGeom prst="rect">
            <a:avLst/>
          </a:prstGeom>
          <a:noFill/>
        </p:spPr>
        <p:txBody>
          <a:bodyPr wrap="square" rtlCol="0">
            <a:spAutoFit/>
          </a:bodyPr>
          <a:lstStyle/>
          <a:p>
            <a:r>
              <a:rPr lang="en-US" sz="1600" dirty="0" smtClean="0">
                <a:latin typeface="+mn-lt"/>
              </a:rPr>
              <a:t>*69.4% grad students, 28% juniors and seniors</a:t>
            </a:r>
            <a:endParaRPr lang="en-US" sz="1600" dirty="0">
              <a:latin typeface="+mn-lt"/>
            </a:endParaRPr>
          </a:p>
        </p:txBody>
      </p:sp>
      <p:sp>
        <p:nvSpPr>
          <p:cNvPr id="9" name="TextBox 8"/>
          <p:cNvSpPr txBox="1"/>
          <p:nvPr/>
        </p:nvSpPr>
        <p:spPr>
          <a:xfrm>
            <a:off x="457200" y="5791200"/>
            <a:ext cx="3048000" cy="369332"/>
          </a:xfrm>
          <a:prstGeom prst="rect">
            <a:avLst/>
          </a:prstGeom>
          <a:noFill/>
        </p:spPr>
        <p:txBody>
          <a:bodyPr wrap="square" rtlCol="0">
            <a:spAutoFit/>
          </a:bodyPr>
          <a:lstStyle/>
          <a:p>
            <a:r>
              <a:rPr lang="en-US" dirty="0" smtClean="0"/>
              <a:t>Week of Nov 28-Dec 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 staff &amp; faculty</a:t>
            </a:r>
            <a:endParaRPr lang="en-US" dirty="0"/>
          </a:p>
        </p:txBody>
      </p:sp>
      <p:sp>
        <p:nvSpPr>
          <p:cNvPr id="4" name="Content Placeholder 3"/>
          <p:cNvSpPr>
            <a:spLocks noGrp="1"/>
          </p:cNvSpPr>
          <p:nvPr>
            <p:ph sz="half" idx="2"/>
          </p:nvPr>
        </p:nvSpPr>
        <p:spPr>
          <a:xfrm>
            <a:off x="4800600" y="1676400"/>
            <a:ext cx="4038600" cy="2286000"/>
          </a:xfrm>
        </p:spPr>
        <p:txBody>
          <a:bodyPr/>
          <a:lstStyle/>
          <a:p>
            <a:r>
              <a:rPr lang="en-US" dirty="0" smtClean="0"/>
              <a:t>Staff don’t know about:</a:t>
            </a:r>
          </a:p>
          <a:p>
            <a:pPr lvl="1"/>
            <a:r>
              <a:rPr lang="en-US" dirty="0" smtClean="0">
                <a:solidFill>
                  <a:schemeClr val="tx1"/>
                </a:solidFill>
              </a:rPr>
              <a:t>Emergency Ride Home </a:t>
            </a:r>
          </a:p>
          <a:p>
            <a:pPr lvl="1"/>
            <a:r>
              <a:rPr lang="en-US" dirty="0" err="1" smtClean="0">
                <a:solidFill>
                  <a:schemeClr val="tx1"/>
                </a:solidFill>
              </a:rPr>
              <a:t>NuRide</a:t>
            </a:r>
            <a:endParaRPr lang="en-US" dirty="0" smtClean="0">
              <a:solidFill>
                <a:schemeClr val="tx1"/>
              </a:solidFill>
            </a:endParaRPr>
          </a:p>
          <a:p>
            <a:pPr lvl="1"/>
            <a:r>
              <a:rPr lang="en-US" dirty="0" err="1" smtClean="0">
                <a:solidFill>
                  <a:schemeClr val="tx1"/>
                </a:solidFill>
              </a:rPr>
              <a:t>Zipcar</a:t>
            </a:r>
            <a:r>
              <a:rPr lang="en-US" dirty="0" smtClean="0">
                <a:solidFill>
                  <a:schemeClr val="tx1"/>
                </a:solidFill>
              </a:rPr>
              <a:t> and Relay Rides</a:t>
            </a:r>
          </a:p>
          <a:p>
            <a:pPr lvl="1"/>
            <a:r>
              <a:rPr lang="en-US" dirty="0" smtClean="0">
                <a:solidFill>
                  <a:schemeClr val="tx1"/>
                </a:solidFill>
              </a:rPr>
              <a:t>Bus tracking apps</a:t>
            </a:r>
          </a:p>
        </p:txBody>
      </p:sp>
      <p:pic>
        <p:nvPicPr>
          <p:cNvPr id="7" name="Content Placeholder 6" descr="Employee preview--Fall 2011 Ride Share Survey (3 criteria only).pdf - Adobe Acrobat Pr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1502" t="14728" r="53924" b="62003"/>
          <a:stretch/>
        </p:blipFill>
        <p:spPr>
          <a:xfrm>
            <a:off x="228600" y="1676400"/>
            <a:ext cx="4200775" cy="2193324"/>
          </a:xfrm>
        </p:spPr>
      </p:pic>
      <p:pic>
        <p:nvPicPr>
          <p:cNvPr id="8" name="Content Placeholder 4" descr="Student preview--Fall 2011 Ride Share Survey (3 criteria only).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25882" t="21827" r="52394" b="63580"/>
          <a:stretch/>
        </p:blipFill>
        <p:spPr>
          <a:xfrm>
            <a:off x="228600" y="4114800"/>
            <a:ext cx="4240433" cy="2209800"/>
          </a:xfrm>
          <a:prstGeom prst="rect">
            <a:avLst/>
          </a:prstGeom>
        </p:spPr>
      </p:pic>
      <p:sp>
        <p:nvSpPr>
          <p:cNvPr id="9" name="TextBox 8"/>
          <p:cNvSpPr txBox="1"/>
          <p:nvPr/>
        </p:nvSpPr>
        <p:spPr>
          <a:xfrm>
            <a:off x="5181600" y="4267200"/>
            <a:ext cx="2895600" cy="707886"/>
          </a:xfrm>
          <a:prstGeom prst="rect">
            <a:avLst/>
          </a:prstGeom>
          <a:noFill/>
        </p:spPr>
        <p:txBody>
          <a:bodyPr wrap="square" rtlCol="0">
            <a:spAutoFit/>
          </a:bodyPr>
          <a:lstStyle/>
          <a:p>
            <a:r>
              <a:rPr lang="en-US" sz="2000" dirty="0" smtClean="0">
                <a:latin typeface="+mn-lt"/>
              </a:rPr>
              <a:t>Students seem aware of their options</a:t>
            </a:r>
            <a:endParaRPr lang="en-US" sz="2000" dirty="0">
              <a:latin typeface="+mn-lt"/>
            </a:endParaRPr>
          </a:p>
        </p:txBody>
      </p:sp>
    </p:spTree>
    <p:extLst>
      <p:ext uri="{BB962C8B-B14F-4D97-AF65-F5344CB8AC3E}">
        <p14:creationId xmlns:p14="http://schemas.microsoft.com/office/powerpoint/2010/main" val="159331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at Tufts</a:t>
            </a:r>
            <a:endParaRPr lang="en-US" dirty="0"/>
          </a:p>
        </p:txBody>
      </p:sp>
      <p:sp>
        <p:nvSpPr>
          <p:cNvPr id="5" name="Content Placeholder 4"/>
          <p:cNvSpPr>
            <a:spLocks noGrp="1"/>
          </p:cNvSpPr>
          <p:nvPr>
            <p:ph sz="quarter" idx="1"/>
          </p:nvPr>
        </p:nvSpPr>
        <p:spPr/>
        <p:txBody>
          <a:bodyPr>
            <a:normAutofit lnSpcReduction="10000"/>
          </a:bodyPr>
          <a:lstStyle/>
          <a:p>
            <a:r>
              <a:rPr lang="en-US" dirty="0" err="1" smtClean="0"/>
              <a:t>Zipcar</a:t>
            </a:r>
            <a:endParaRPr lang="en-US" dirty="0" smtClean="0"/>
          </a:p>
          <a:p>
            <a:r>
              <a:rPr lang="en-US" dirty="0" smtClean="0"/>
              <a:t>Relay Rides</a:t>
            </a:r>
          </a:p>
          <a:p>
            <a:r>
              <a:rPr lang="en-US" dirty="0" smtClean="0"/>
              <a:t>The Joey</a:t>
            </a:r>
          </a:p>
          <a:p>
            <a:r>
              <a:rPr lang="en-US" dirty="0" smtClean="0"/>
              <a:t>Pre-tax transit passes and tickets</a:t>
            </a:r>
          </a:p>
          <a:p>
            <a:r>
              <a:rPr lang="en-US" dirty="0" smtClean="0"/>
              <a:t>Ride-sharing (</a:t>
            </a:r>
            <a:r>
              <a:rPr lang="en-US" dirty="0" err="1" smtClean="0"/>
              <a:t>Nuride</a:t>
            </a:r>
            <a:r>
              <a:rPr lang="en-US" dirty="0" smtClean="0"/>
              <a:t>)</a:t>
            </a:r>
          </a:p>
          <a:p>
            <a:r>
              <a:rPr lang="en-US" dirty="0" smtClean="0"/>
              <a:t>Emergency Ride Home</a:t>
            </a:r>
          </a:p>
          <a:p>
            <a:r>
              <a:rPr lang="en-US" dirty="0" smtClean="0"/>
              <a:t>Biking and Walking</a:t>
            </a:r>
          </a:p>
          <a:p>
            <a:r>
              <a:rPr lang="en-US" dirty="0" smtClean="0"/>
              <a:t>Vanpooling assistance</a:t>
            </a:r>
          </a:p>
          <a:p>
            <a:r>
              <a:rPr lang="en-US" dirty="0" smtClean="0"/>
              <a:t>Bike Share</a:t>
            </a:r>
          </a:p>
          <a:p>
            <a:r>
              <a:rPr lang="en-US" dirty="0" smtClean="0"/>
              <a:t>Video Conferencing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19/2010 10:22:59 AM&quot;&gt;&lt;Slide id=&quot;259&quot; dur=&quot;1.613281&quot;/&gt;&lt;Slide id=&quot;258&quot; dur=&quot;2.160156&quot;/&gt;&lt;Slide id=&quot;261&quot; dur=&quot;1.269531&quot;/&gt;&lt;Slide id=&quot;265&quot; dur=&quot;2.664063&quot;/&gt;&lt;Slide id=&quot;266&quot; dur=&quot;.734375&quot;/&gt;&lt;Slide id=&quot;263&quot; dur=&quot;1.707031&quot;/&gt;&lt;Slide id=&quot;268&quot; dur=&quot;2.320313&quot;/&gt;&lt;/Timings&gt;&lt;/WMTools&gt;"/>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1574</TotalTime>
  <Words>1568</Words>
  <Application>Microsoft Office PowerPoint</Application>
  <PresentationFormat>On-screen Show (4:3)</PresentationFormat>
  <Paragraphs>230</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Civic</vt:lpstr>
      <vt:lpstr>Transportation</vt:lpstr>
      <vt:lpstr>US GHG Emissions by Economic Sector  - CO2e</vt:lpstr>
      <vt:lpstr>U.S. Emissions with electricity distributed to economic sectors</vt:lpstr>
      <vt:lpstr>Tufts 2010 Emissions by Source - all campuses</vt:lpstr>
      <vt:lpstr>Emissions by mode of transport</vt:lpstr>
      <vt:lpstr>Massachusetts</vt:lpstr>
      <vt:lpstr>Tufts - Fall 2011 </vt:lpstr>
      <vt:lpstr>Feedback – staff &amp; faculty</vt:lpstr>
      <vt:lpstr>Options at Tufts</vt:lpstr>
      <vt:lpstr>Transit Access</vt:lpstr>
      <vt:lpstr>PowerPoint Presentation</vt:lpstr>
      <vt:lpstr>Tips on fuel-efficient driving</vt:lpstr>
      <vt:lpstr>Video Conferencing Locations</vt:lpstr>
      <vt:lpstr>Additional Video Services at Tufts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Options for your office </vt:lpstr>
    </vt:vector>
  </TitlesOfParts>
  <Company>Commonwealth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SolomonJ</dc:creator>
  <cp:lastModifiedBy>Tina Woolston</cp:lastModifiedBy>
  <cp:revision>91</cp:revision>
  <dcterms:created xsi:type="dcterms:W3CDTF">2010-07-07T20:24:23Z</dcterms:created>
  <dcterms:modified xsi:type="dcterms:W3CDTF">2012-04-10T16:05:28Z</dcterms:modified>
</cp:coreProperties>
</file>